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99" r:id="rId3"/>
    <p:sldId id="1745" r:id="rId4"/>
    <p:sldId id="1697" r:id="rId5"/>
    <p:sldId id="1735" r:id="rId6"/>
    <p:sldId id="1696" r:id="rId7"/>
    <p:sldId id="1670" r:id="rId8"/>
    <p:sldId id="1671" r:id="rId9"/>
    <p:sldId id="1672" r:id="rId10"/>
    <p:sldId id="1673" r:id="rId11"/>
    <p:sldId id="1674" r:id="rId12"/>
    <p:sldId id="1675" r:id="rId13"/>
    <p:sldId id="1676" r:id="rId14"/>
    <p:sldId id="1677" r:id="rId15"/>
    <p:sldId id="1678" r:id="rId16"/>
    <p:sldId id="1683" r:id="rId17"/>
    <p:sldId id="1736" r:id="rId18"/>
    <p:sldId id="1742" r:id="rId19"/>
    <p:sldId id="312" r:id="rId20"/>
    <p:sldId id="1737" r:id="rId21"/>
    <p:sldId id="323" r:id="rId22"/>
    <p:sldId id="1684" r:id="rId23"/>
    <p:sldId id="1686" r:id="rId24"/>
    <p:sldId id="1689" r:id="rId25"/>
    <p:sldId id="1690" r:id="rId26"/>
    <p:sldId id="1691" r:id="rId27"/>
    <p:sldId id="1748" r:id="rId28"/>
    <p:sldId id="1738" r:id="rId29"/>
    <p:sldId id="1747" r:id="rId30"/>
    <p:sldId id="1739" r:id="rId31"/>
    <p:sldId id="339" r:id="rId32"/>
    <p:sldId id="1749" r:id="rId33"/>
    <p:sldId id="1750" r:id="rId34"/>
    <p:sldId id="1740" r:id="rId35"/>
    <p:sldId id="343" r:id="rId36"/>
    <p:sldId id="1741" r:id="rId37"/>
    <p:sldId id="1743" r:id="rId38"/>
    <p:sldId id="1751" r:id="rId39"/>
    <p:sldId id="174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7"/>
    <p:restoredTop sz="90146"/>
  </p:normalViewPr>
  <p:slideViewPr>
    <p:cSldViewPr snapToGrid="0" snapToObjects="1">
      <p:cViewPr varScale="1">
        <p:scale>
          <a:sx n="129" d="100"/>
          <a:sy n="129" d="100"/>
        </p:scale>
        <p:origin x="95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gmarchetti/Library/Mobile%20Documents/com~apple~CloudDocs/dev/dnn-workshop/day1/graphs%20for%20part%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ReLU</c:v>
                </c:pt>
              </c:strCache>
            </c:strRef>
          </c:tx>
          <c:spPr>
            <a:ln w="28575" cap="rnd">
              <a:solidFill>
                <a:schemeClr val="accent1"/>
              </a:solidFill>
              <a:round/>
            </a:ln>
            <a:effectLst/>
          </c:spPr>
          <c:marker>
            <c:symbol val="none"/>
          </c:marker>
          <c:cat>
            <c:numRef>
              <c:f>Sheet1!$A$2:$A$17</c:f>
              <c:numCache>
                <c:formatCode>General</c:formatCode>
                <c:ptCount val="16"/>
                <c:pt idx="0">
                  <c:v>-5</c:v>
                </c:pt>
                <c:pt idx="1">
                  <c:v>-4</c:v>
                </c:pt>
                <c:pt idx="2">
                  <c:v>-3</c:v>
                </c:pt>
                <c:pt idx="3">
                  <c:v>-2</c:v>
                </c:pt>
                <c:pt idx="4">
                  <c:v>-1</c:v>
                </c:pt>
                <c:pt idx="5">
                  <c:v>0</c:v>
                </c:pt>
                <c:pt idx="6">
                  <c:v>1</c:v>
                </c:pt>
                <c:pt idx="7">
                  <c:v>2</c:v>
                </c:pt>
                <c:pt idx="8">
                  <c:v>3</c:v>
                </c:pt>
                <c:pt idx="9">
                  <c:v>4</c:v>
                </c:pt>
                <c:pt idx="10">
                  <c:v>5</c:v>
                </c:pt>
                <c:pt idx="11">
                  <c:v>6</c:v>
                </c:pt>
                <c:pt idx="12">
                  <c:v>8</c:v>
                </c:pt>
                <c:pt idx="13">
                  <c:v>9</c:v>
                </c:pt>
                <c:pt idx="14">
                  <c:v>10</c:v>
                </c:pt>
                <c:pt idx="15">
                  <c:v>11</c:v>
                </c:pt>
              </c:numCache>
            </c:numRef>
          </c:cat>
          <c:val>
            <c:numRef>
              <c:f>Sheet1!$B$2:$B$12</c:f>
              <c:numCache>
                <c:formatCode>General</c:formatCode>
                <c:ptCount val="11"/>
                <c:pt idx="0">
                  <c:v>0</c:v>
                </c:pt>
                <c:pt idx="1">
                  <c:v>0</c:v>
                </c:pt>
                <c:pt idx="2">
                  <c:v>0</c:v>
                </c:pt>
                <c:pt idx="3">
                  <c:v>0</c:v>
                </c:pt>
                <c:pt idx="4">
                  <c:v>0</c:v>
                </c:pt>
                <c:pt idx="5">
                  <c:v>0</c:v>
                </c:pt>
                <c:pt idx="6">
                  <c:v>1</c:v>
                </c:pt>
                <c:pt idx="7">
                  <c:v>2</c:v>
                </c:pt>
                <c:pt idx="8">
                  <c:v>3</c:v>
                </c:pt>
                <c:pt idx="9">
                  <c:v>4</c:v>
                </c:pt>
                <c:pt idx="10">
                  <c:v>5</c:v>
                </c:pt>
              </c:numCache>
            </c:numRef>
          </c:val>
          <c:smooth val="0"/>
          <c:extLst>
            <c:ext xmlns:c16="http://schemas.microsoft.com/office/drawing/2014/chart" uri="{C3380CC4-5D6E-409C-BE32-E72D297353CC}">
              <c16:uniqueId val="{00000000-AE8D-A645-AFBA-B8F2A64469C6}"/>
            </c:ext>
          </c:extLst>
        </c:ser>
        <c:dLbls>
          <c:showLegendKey val="0"/>
          <c:showVal val="0"/>
          <c:showCatName val="0"/>
          <c:showSerName val="0"/>
          <c:showPercent val="0"/>
          <c:showBubbleSize val="0"/>
        </c:dLbls>
        <c:smooth val="0"/>
        <c:axId val="375213599"/>
        <c:axId val="374910271"/>
      </c:lineChart>
      <c:catAx>
        <c:axId val="375213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4910271"/>
        <c:crosses val="autoZero"/>
        <c:auto val="1"/>
        <c:lblAlgn val="ctr"/>
        <c:lblOffset val="100"/>
        <c:noMultiLvlLbl val="0"/>
      </c:catAx>
      <c:valAx>
        <c:axId val="3749102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2135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Sheet1!$D$1</c:f>
              <c:strCache>
                <c:ptCount val="1"/>
                <c:pt idx="0">
                  <c:v>Softmax</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Sheet1!$A$2:$A$17</c:f>
              <c:numCache>
                <c:formatCode>General</c:formatCode>
                <c:ptCount val="16"/>
                <c:pt idx="0">
                  <c:v>-5</c:v>
                </c:pt>
                <c:pt idx="1">
                  <c:v>-4</c:v>
                </c:pt>
                <c:pt idx="2">
                  <c:v>-3</c:v>
                </c:pt>
                <c:pt idx="3">
                  <c:v>-2</c:v>
                </c:pt>
                <c:pt idx="4">
                  <c:v>-1</c:v>
                </c:pt>
                <c:pt idx="5">
                  <c:v>0</c:v>
                </c:pt>
                <c:pt idx="6">
                  <c:v>1</c:v>
                </c:pt>
                <c:pt idx="7">
                  <c:v>2</c:v>
                </c:pt>
                <c:pt idx="8">
                  <c:v>3</c:v>
                </c:pt>
                <c:pt idx="9">
                  <c:v>4</c:v>
                </c:pt>
                <c:pt idx="10">
                  <c:v>5</c:v>
                </c:pt>
                <c:pt idx="11">
                  <c:v>6</c:v>
                </c:pt>
                <c:pt idx="12">
                  <c:v>8</c:v>
                </c:pt>
                <c:pt idx="13">
                  <c:v>9</c:v>
                </c:pt>
                <c:pt idx="14">
                  <c:v>10</c:v>
                </c:pt>
                <c:pt idx="15">
                  <c:v>11</c:v>
                </c:pt>
              </c:numCache>
            </c:numRef>
          </c:xVal>
          <c:yVal>
            <c:numRef>
              <c:f>Sheet1!$D$2:$D$17</c:f>
              <c:numCache>
                <c:formatCode>General</c:formatCode>
                <c:ptCount val="16"/>
                <c:pt idx="0">
                  <c:v>7.196903583335438E-8</c:v>
                </c:pt>
                <c:pt idx="1">
                  <c:v>1.9563212231752505E-7</c:v>
                </c:pt>
                <c:pt idx="2">
                  <c:v>5.3178324315860567E-7</c:v>
                </c:pt>
                <c:pt idx="3">
                  <c:v>1.4455367265570557E-6</c:v>
                </c:pt>
                <c:pt idx="4">
                  <c:v>3.9293762161702165E-6</c:v>
                </c:pt>
                <c:pt idx="5">
                  <c:v>1.0681151965594659E-5</c:v>
                </c:pt>
                <c:pt idx="6">
                  <c:v>2.9034381295085573E-5</c:v>
                </c:pt>
                <c:pt idx="7">
                  <c:v>7.8923631074982327E-5</c:v>
                </c:pt>
                <c:pt idx="8">
                  <c:v>2.1453667218713007E-4</c:v>
                </c:pt>
                <c:pt idx="9">
                  <c:v>5.8317113754435064E-4</c:v>
                </c:pt>
                <c:pt idx="10">
                  <c:v>1.5852235060685989E-3</c:v>
                </c:pt>
                <c:pt idx="11">
                  <c:v>4.30908425059241E-3</c:v>
                </c:pt>
                <c:pt idx="12">
                  <c:v>3.1840065262645857E-2</c:v>
                </c:pt>
                <c:pt idx="13">
                  <c:v>8.6550270820400302E-2</c:v>
                </c:pt>
                <c:pt idx="14">
                  <c:v>0.2352680284193033</c:v>
                </c:pt>
                <c:pt idx="15">
                  <c:v>0.63952480646957832</c:v>
                </c:pt>
              </c:numCache>
            </c:numRef>
          </c:yVal>
          <c:smooth val="0"/>
          <c:extLst>
            <c:ext xmlns:c16="http://schemas.microsoft.com/office/drawing/2014/chart" uri="{C3380CC4-5D6E-409C-BE32-E72D297353CC}">
              <c16:uniqueId val="{00000000-6BEF-1040-9507-650CD7C70D79}"/>
            </c:ext>
          </c:extLst>
        </c:ser>
        <c:dLbls>
          <c:showLegendKey val="0"/>
          <c:showVal val="0"/>
          <c:showCatName val="0"/>
          <c:showSerName val="0"/>
          <c:showPercent val="0"/>
          <c:showBubbleSize val="0"/>
        </c:dLbls>
        <c:axId val="2080405632"/>
        <c:axId val="2080407328"/>
      </c:scatterChart>
      <c:valAx>
        <c:axId val="20804056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7328"/>
        <c:crosses val="autoZero"/>
        <c:crossBetween val="midCat"/>
      </c:valAx>
      <c:valAx>
        <c:axId val="208040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56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851B2-7A29-E742-A8CA-80EFCEF8C150}" type="datetimeFigureOut">
              <a:rPr lang="en-US" smtClean="0"/>
              <a:t>9/15/18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E9DBE-4008-774C-87A8-7272E2D6D735}" type="slidenum">
              <a:rPr lang="en-US" smtClean="0"/>
              <a:t>‹#›</a:t>
            </a:fld>
            <a:endParaRPr lang="en-US"/>
          </a:p>
        </p:txBody>
      </p:sp>
    </p:spTree>
    <p:extLst>
      <p:ext uri="{BB962C8B-B14F-4D97-AF65-F5344CB8AC3E}">
        <p14:creationId xmlns:p14="http://schemas.microsoft.com/office/powerpoint/2010/main" val="4065945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most learning algorithms, we need a data set, a model, a loss or cost function and an optimization algorithm</a:t>
            </a:r>
          </a:p>
        </p:txBody>
      </p:sp>
      <p:sp>
        <p:nvSpPr>
          <p:cNvPr id="4" name="Slide Number Placeholder 3"/>
          <p:cNvSpPr>
            <a:spLocks noGrp="1"/>
          </p:cNvSpPr>
          <p:nvPr>
            <p:ph type="sldNum" sz="quarter" idx="10"/>
          </p:nvPr>
        </p:nvSpPr>
        <p:spPr/>
        <p:txBody>
          <a:bodyPr/>
          <a:lstStyle/>
          <a:p>
            <a:fld id="{34FE9DBE-4008-774C-87A8-7272E2D6D735}" type="slidenum">
              <a:rPr lang="en-US" smtClean="0"/>
              <a:t>17</a:t>
            </a:fld>
            <a:endParaRPr lang="en-US"/>
          </a:p>
        </p:txBody>
      </p:sp>
    </p:spTree>
    <p:extLst>
      <p:ext uri="{BB962C8B-B14F-4D97-AF65-F5344CB8AC3E}">
        <p14:creationId xmlns:p14="http://schemas.microsoft.com/office/powerpoint/2010/main" val="413986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for hidden nodes the choice is often more art than science. Logistic and tanh saturate, converge slowly and are more costly to differentiate and compute, hence </a:t>
            </a:r>
            <a:r>
              <a:rPr lang="en-US" dirty="0" err="1"/>
              <a:t>ReLU</a:t>
            </a:r>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19</a:t>
            </a:fld>
            <a:endParaRPr lang="en-US" dirty="0"/>
          </a:p>
        </p:txBody>
      </p:sp>
    </p:spTree>
    <p:extLst>
      <p:ext uri="{BB962C8B-B14F-4D97-AF65-F5344CB8AC3E}">
        <p14:creationId xmlns:p14="http://schemas.microsoft.com/office/powerpoint/2010/main" val="3933260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21</a:t>
            </a:fld>
            <a:endParaRPr lang="en-US" dirty="0"/>
          </a:p>
        </p:txBody>
      </p:sp>
    </p:spTree>
    <p:extLst>
      <p:ext uri="{BB962C8B-B14F-4D97-AF65-F5344CB8AC3E}">
        <p14:creationId xmlns:p14="http://schemas.microsoft.com/office/powerpoint/2010/main" val="3960423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methods, such as SVMs project the data (linear transformation) then separate them with a linear decision boundary in the projected space</a:t>
            </a:r>
          </a:p>
        </p:txBody>
      </p:sp>
      <p:sp>
        <p:nvSpPr>
          <p:cNvPr id="4" name="Slide Number Placeholder 3"/>
          <p:cNvSpPr>
            <a:spLocks noGrp="1"/>
          </p:cNvSpPr>
          <p:nvPr>
            <p:ph type="sldNum" sz="quarter" idx="10"/>
          </p:nvPr>
        </p:nvSpPr>
        <p:spPr/>
        <p:txBody>
          <a:bodyPr/>
          <a:lstStyle/>
          <a:p>
            <a:fld id="{34FE9DBE-4008-774C-87A8-7272E2D6D735}" type="slidenum">
              <a:rPr lang="en-US" smtClean="0"/>
              <a:t>26</a:t>
            </a:fld>
            <a:endParaRPr lang="en-US"/>
          </a:p>
        </p:txBody>
      </p:sp>
    </p:spTree>
    <p:extLst>
      <p:ext uri="{BB962C8B-B14F-4D97-AF65-F5344CB8AC3E}">
        <p14:creationId xmlns:p14="http://schemas.microsoft.com/office/powerpoint/2010/main" val="2298928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commonly used loss functions are MAE (mean absolute error) and MSE (mean square error)</a:t>
            </a:r>
          </a:p>
        </p:txBody>
      </p:sp>
      <p:sp>
        <p:nvSpPr>
          <p:cNvPr id="4" name="Slide Number Placeholder 3"/>
          <p:cNvSpPr>
            <a:spLocks noGrp="1"/>
          </p:cNvSpPr>
          <p:nvPr>
            <p:ph type="sldNum" sz="quarter" idx="10"/>
          </p:nvPr>
        </p:nvSpPr>
        <p:spPr/>
        <p:txBody>
          <a:bodyPr/>
          <a:lstStyle/>
          <a:p>
            <a:fld id="{34FE9DBE-4008-774C-87A8-7272E2D6D735}" type="slidenum">
              <a:rPr lang="en-US" smtClean="0"/>
              <a:t>28</a:t>
            </a:fld>
            <a:endParaRPr lang="en-US"/>
          </a:p>
        </p:txBody>
      </p:sp>
    </p:spTree>
    <p:extLst>
      <p:ext uri="{BB962C8B-B14F-4D97-AF65-F5344CB8AC3E}">
        <p14:creationId xmlns:p14="http://schemas.microsoft.com/office/powerpoint/2010/main" val="3580565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of linear regression, </a:t>
            </a:r>
            <a:r>
              <a:rPr lang="en-US" dirty="0" err="1"/>
              <a:t>mse</a:t>
            </a:r>
            <a:r>
              <a:rPr lang="en-US" dirty="0"/>
              <a:t> is guaranteed to be convex – so a global minimum can be found</a:t>
            </a:r>
          </a:p>
          <a:p>
            <a:r>
              <a:rPr lang="en-US" dirty="0"/>
              <a:t>L is a variation of cross-entropy </a:t>
            </a:r>
          </a:p>
          <a:p>
            <a:r>
              <a:rPr lang="en-US" dirty="0" err="1"/>
              <a:t>Yhat</a:t>
            </a:r>
            <a:r>
              <a:rPr lang="en-US" dirty="0"/>
              <a:t> is a prediction</a:t>
            </a:r>
          </a:p>
          <a:p>
            <a:r>
              <a:rPr lang="en-US" dirty="0"/>
              <a:t>For hinge it matters to have variables normalized in -1,1</a:t>
            </a:r>
          </a:p>
        </p:txBody>
      </p:sp>
      <p:sp>
        <p:nvSpPr>
          <p:cNvPr id="4" name="Slide Number Placeholder 3"/>
          <p:cNvSpPr>
            <a:spLocks noGrp="1"/>
          </p:cNvSpPr>
          <p:nvPr>
            <p:ph type="sldNum" sz="quarter" idx="10"/>
          </p:nvPr>
        </p:nvSpPr>
        <p:spPr/>
        <p:txBody>
          <a:bodyPr/>
          <a:lstStyle/>
          <a:p>
            <a:fld id="{34FE9DBE-4008-774C-87A8-7272E2D6D735}" type="slidenum">
              <a:rPr lang="en-US" smtClean="0"/>
              <a:t>29</a:t>
            </a:fld>
            <a:endParaRPr lang="en-US"/>
          </a:p>
        </p:txBody>
      </p:sp>
    </p:spTree>
    <p:extLst>
      <p:ext uri="{BB962C8B-B14F-4D97-AF65-F5344CB8AC3E}">
        <p14:creationId xmlns:p14="http://schemas.microsoft.com/office/powerpoint/2010/main" val="4160622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rate needs not be constant. It is generally small, but can be varied to optimize the algorithm</a:t>
            </a:r>
          </a:p>
        </p:txBody>
      </p:sp>
      <p:sp>
        <p:nvSpPr>
          <p:cNvPr id="4" name="Slide Number Placeholder 3"/>
          <p:cNvSpPr>
            <a:spLocks noGrp="1"/>
          </p:cNvSpPr>
          <p:nvPr>
            <p:ph type="sldNum" sz="quarter" idx="10"/>
          </p:nvPr>
        </p:nvSpPr>
        <p:spPr/>
        <p:txBody>
          <a:bodyPr/>
          <a:lstStyle/>
          <a:p>
            <a:fld id="{34FE9DBE-4008-774C-87A8-7272E2D6D735}" type="slidenum">
              <a:rPr lang="en-US" smtClean="0"/>
              <a:t>30</a:t>
            </a:fld>
            <a:endParaRPr lang="en-US"/>
          </a:p>
        </p:txBody>
      </p:sp>
    </p:spTree>
    <p:extLst>
      <p:ext uri="{BB962C8B-B14F-4D97-AF65-F5344CB8AC3E}">
        <p14:creationId xmlns:p14="http://schemas.microsoft.com/office/powerpoint/2010/main" val="542982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the only learning decay equation. It is also common to decay linearly</a:t>
            </a:r>
          </a:p>
        </p:txBody>
      </p:sp>
      <p:sp>
        <p:nvSpPr>
          <p:cNvPr id="4" name="Slide Number Placeholder 3"/>
          <p:cNvSpPr>
            <a:spLocks noGrp="1"/>
          </p:cNvSpPr>
          <p:nvPr>
            <p:ph type="sldNum" sz="quarter" idx="10"/>
          </p:nvPr>
        </p:nvSpPr>
        <p:spPr/>
        <p:txBody>
          <a:bodyPr/>
          <a:lstStyle/>
          <a:p>
            <a:fld id="{34FE9DBE-4008-774C-87A8-7272E2D6D735}" type="slidenum">
              <a:rPr lang="en-US" smtClean="0"/>
              <a:t>32</a:t>
            </a:fld>
            <a:endParaRPr lang="en-US"/>
          </a:p>
        </p:txBody>
      </p:sp>
    </p:spTree>
    <p:extLst>
      <p:ext uri="{BB962C8B-B14F-4D97-AF65-F5344CB8AC3E}">
        <p14:creationId xmlns:p14="http://schemas.microsoft.com/office/powerpoint/2010/main" val="3835653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Frobenius</a:t>
            </a:r>
            <a:r>
              <a:rPr lang="en-US" dirty="0"/>
              <a:t> or Euclidean or l2 norm for complexity</a:t>
            </a:r>
          </a:p>
          <a:p>
            <a:r>
              <a:rPr lang="en-US" dirty="0"/>
              <a:t>1-norm or taxi norm (sum of absolute values of vector) for parameter sparsity </a:t>
            </a:r>
          </a:p>
        </p:txBody>
      </p:sp>
      <p:sp>
        <p:nvSpPr>
          <p:cNvPr id="4" name="Slide Number Placeholder 3"/>
          <p:cNvSpPr>
            <a:spLocks noGrp="1"/>
          </p:cNvSpPr>
          <p:nvPr>
            <p:ph type="sldNum" sz="quarter" idx="10"/>
          </p:nvPr>
        </p:nvSpPr>
        <p:spPr/>
        <p:txBody>
          <a:bodyPr/>
          <a:lstStyle/>
          <a:p>
            <a:fld id="{34FE9DBE-4008-774C-87A8-7272E2D6D735}" type="slidenum">
              <a:rPr lang="en-US" smtClean="0"/>
              <a:t>38</a:t>
            </a:fld>
            <a:endParaRPr lang="en-US"/>
          </a:p>
        </p:txBody>
      </p:sp>
    </p:spTree>
    <p:extLst>
      <p:ext uri="{BB962C8B-B14F-4D97-AF65-F5344CB8AC3E}">
        <p14:creationId xmlns:p14="http://schemas.microsoft.com/office/powerpoint/2010/main" val="2917539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2202F-3CF5-2942-AEA6-0328F84C7E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C8F358-AB01-9B41-8E1E-1AD2DA0DEC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882F06-3EE1-5D48-8E1F-DAE0CF1DA50C}"/>
              </a:ext>
            </a:extLst>
          </p:cNvPr>
          <p:cNvSpPr>
            <a:spLocks noGrp="1"/>
          </p:cNvSpPr>
          <p:nvPr>
            <p:ph type="dt" sz="half" idx="10"/>
          </p:nvPr>
        </p:nvSpPr>
        <p:spPr/>
        <p:txBody>
          <a:bodyPr/>
          <a:lstStyle/>
          <a:p>
            <a:fld id="{DCF04831-FE79-4C48-8B5F-6128F6AE010B}" type="datetimeFigureOut">
              <a:rPr lang="en-US" smtClean="0"/>
              <a:t>9/15/18</a:t>
            </a:fld>
            <a:endParaRPr lang="en-US"/>
          </a:p>
        </p:txBody>
      </p:sp>
      <p:sp>
        <p:nvSpPr>
          <p:cNvPr id="5" name="Footer Placeholder 4">
            <a:extLst>
              <a:ext uri="{FF2B5EF4-FFF2-40B4-BE49-F238E27FC236}">
                <a16:creationId xmlns:a16="http://schemas.microsoft.com/office/drawing/2014/main" id="{7BD6DE03-8BEF-0C49-9DC9-23DC8E300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E0CBC-D893-3B47-A264-8849993C69A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923875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4511-6827-B848-B0D1-023111B7CE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E35F14-0483-D94C-8390-9B91217B76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EBCA3-CB6F-F24B-B159-E4292513CECE}"/>
              </a:ext>
            </a:extLst>
          </p:cNvPr>
          <p:cNvSpPr>
            <a:spLocks noGrp="1"/>
          </p:cNvSpPr>
          <p:nvPr>
            <p:ph type="dt" sz="half" idx="10"/>
          </p:nvPr>
        </p:nvSpPr>
        <p:spPr/>
        <p:txBody>
          <a:bodyPr/>
          <a:lstStyle/>
          <a:p>
            <a:fld id="{DCF04831-FE79-4C48-8B5F-6128F6AE010B}" type="datetimeFigureOut">
              <a:rPr lang="en-US" smtClean="0"/>
              <a:t>9/15/18</a:t>
            </a:fld>
            <a:endParaRPr lang="en-US"/>
          </a:p>
        </p:txBody>
      </p:sp>
      <p:sp>
        <p:nvSpPr>
          <p:cNvPr id="5" name="Footer Placeholder 4">
            <a:extLst>
              <a:ext uri="{FF2B5EF4-FFF2-40B4-BE49-F238E27FC236}">
                <a16:creationId xmlns:a16="http://schemas.microsoft.com/office/drawing/2014/main" id="{4879561A-612D-5641-9244-7C0820E3A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6E2C2-7A60-A349-88D1-D075CC1589CE}"/>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429540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E3966-F054-8A4D-94C5-9281CEC253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F1B6FD-6E5E-F844-A706-618BAFE45F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0ABDF-E872-324B-818C-B869890FFBB7}"/>
              </a:ext>
            </a:extLst>
          </p:cNvPr>
          <p:cNvSpPr>
            <a:spLocks noGrp="1"/>
          </p:cNvSpPr>
          <p:nvPr>
            <p:ph type="dt" sz="half" idx="10"/>
          </p:nvPr>
        </p:nvSpPr>
        <p:spPr/>
        <p:txBody>
          <a:bodyPr/>
          <a:lstStyle/>
          <a:p>
            <a:fld id="{DCF04831-FE79-4C48-8B5F-6128F6AE010B}" type="datetimeFigureOut">
              <a:rPr lang="en-US" smtClean="0"/>
              <a:t>9/15/18</a:t>
            </a:fld>
            <a:endParaRPr lang="en-US"/>
          </a:p>
        </p:txBody>
      </p:sp>
      <p:sp>
        <p:nvSpPr>
          <p:cNvPr id="5" name="Footer Placeholder 4">
            <a:extLst>
              <a:ext uri="{FF2B5EF4-FFF2-40B4-BE49-F238E27FC236}">
                <a16:creationId xmlns:a16="http://schemas.microsoft.com/office/drawing/2014/main" id="{93E192B4-9494-3A43-B482-3B6A46263A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1E7F5-B9C7-B24D-B595-0FEC2A81B5AD}"/>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78009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D5BC-DC2F-064C-9800-2CDE3214AE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42F152-263A-3A46-852E-4E5B8BA2D8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CA1B8-DC41-794D-96EA-8B1C96D7021A}"/>
              </a:ext>
            </a:extLst>
          </p:cNvPr>
          <p:cNvSpPr>
            <a:spLocks noGrp="1"/>
          </p:cNvSpPr>
          <p:nvPr>
            <p:ph type="dt" sz="half" idx="10"/>
          </p:nvPr>
        </p:nvSpPr>
        <p:spPr/>
        <p:txBody>
          <a:bodyPr/>
          <a:lstStyle/>
          <a:p>
            <a:fld id="{DCF04831-FE79-4C48-8B5F-6128F6AE010B}" type="datetimeFigureOut">
              <a:rPr lang="en-US" smtClean="0"/>
              <a:t>9/15/18</a:t>
            </a:fld>
            <a:endParaRPr lang="en-US"/>
          </a:p>
        </p:txBody>
      </p:sp>
      <p:sp>
        <p:nvSpPr>
          <p:cNvPr id="5" name="Footer Placeholder 4">
            <a:extLst>
              <a:ext uri="{FF2B5EF4-FFF2-40B4-BE49-F238E27FC236}">
                <a16:creationId xmlns:a16="http://schemas.microsoft.com/office/drawing/2014/main" id="{0BB238CA-9302-0B4E-9B9D-25D920621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E0CEA-08FD-BB40-B9A8-274C7A385C4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4082787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A885A-35D8-174F-B6C4-8046BA6651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6D68C2-0DBD-F848-AEE9-48BA10A7F2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706D31-C01C-E445-82B6-201EE8AF8831}"/>
              </a:ext>
            </a:extLst>
          </p:cNvPr>
          <p:cNvSpPr>
            <a:spLocks noGrp="1"/>
          </p:cNvSpPr>
          <p:nvPr>
            <p:ph type="dt" sz="half" idx="10"/>
          </p:nvPr>
        </p:nvSpPr>
        <p:spPr/>
        <p:txBody>
          <a:bodyPr/>
          <a:lstStyle/>
          <a:p>
            <a:fld id="{DCF04831-FE79-4C48-8B5F-6128F6AE010B}" type="datetimeFigureOut">
              <a:rPr lang="en-US" smtClean="0"/>
              <a:t>9/15/18</a:t>
            </a:fld>
            <a:endParaRPr lang="en-US"/>
          </a:p>
        </p:txBody>
      </p:sp>
      <p:sp>
        <p:nvSpPr>
          <p:cNvPr id="5" name="Footer Placeholder 4">
            <a:extLst>
              <a:ext uri="{FF2B5EF4-FFF2-40B4-BE49-F238E27FC236}">
                <a16:creationId xmlns:a16="http://schemas.microsoft.com/office/drawing/2014/main" id="{74A4627A-BC05-374E-BB9B-09F5455E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B6674-79D4-D14B-8F30-A99D65D8B829}"/>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62915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350DA-91CD-5D4C-808F-5C17D1110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9AEFE7-1618-B942-9F75-519E5D7CE4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E1289D-9D13-F144-B072-ABE467FB36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304373-E969-B541-A704-C9400C191DD5}"/>
              </a:ext>
            </a:extLst>
          </p:cNvPr>
          <p:cNvSpPr>
            <a:spLocks noGrp="1"/>
          </p:cNvSpPr>
          <p:nvPr>
            <p:ph type="dt" sz="half" idx="10"/>
          </p:nvPr>
        </p:nvSpPr>
        <p:spPr/>
        <p:txBody>
          <a:bodyPr/>
          <a:lstStyle/>
          <a:p>
            <a:fld id="{DCF04831-FE79-4C48-8B5F-6128F6AE010B}" type="datetimeFigureOut">
              <a:rPr lang="en-US" smtClean="0"/>
              <a:t>9/15/18</a:t>
            </a:fld>
            <a:endParaRPr lang="en-US"/>
          </a:p>
        </p:txBody>
      </p:sp>
      <p:sp>
        <p:nvSpPr>
          <p:cNvPr id="6" name="Footer Placeholder 5">
            <a:extLst>
              <a:ext uri="{FF2B5EF4-FFF2-40B4-BE49-F238E27FC236}">
                <a16:creationId xmlns:a16="http://schemas.microsoft.com/office/drawing/2014/main" id="{BB78424E-15BD-E042-9C9C-242680C41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A5F297-2230-464D-8E29-C297690338F3}"/>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42822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76ED-41DC-9449-A0E1-A40052082F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80F8B5-3CED-404E-BCA2-71BDFCAEEF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10C8-02D3-E04B-A28E-88AF67C1A9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77D2CD-9E35-0149-9113-D1E85A1327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3937DC-FD26-934F-8BC6-B133FDE68F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AA12D-A0BC-B740-913F-AF3B84021B2E}"/>
              </a:ext>
            </a:extLst>
          </p:cNvPr>
          <p:cNvSpPr>
            <a:spLocks noGrp="1"/>
          </p:cNvSpPr>
          <p:nvPr>
            <p:ph type="dt" sz="half" idx="10"/>
          </p:nvPr>
        </p:nvSpPr>
        <p:spPr/>
        <p:txBody>
          <a:bodyPr/>
          <a:lstStyle/>
          <a:p>
            <a:fld id="{DCF04831-FE79-4C48-8B5F-6128F6AE010B}" type="datetimeFigureOut">
              <a:rPr lang="en-US" smtClean="0"/>
              <a:t>9/15/18</a:t>
            </a:fld>
            <a:endParaRPr lang="en-US"/>
          </a:p>
        </p:txBody>
      </p:sp>
      <p:sp>
        <p:nvSpPr>
          <p:cNvPr id="8" name="Footer Placeholder 7">
            <a:extLst>
              <a:ext uri="{FF2B5EF4-FFF2-40B4-BE49-F238E27FC236}">
                <a16:creationId xmlns:a16="http://schemas.microsoft.com/office/drawing/2014/main" id="{246432B3-9901-0B4A-A33A-1DB02DE104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40C05B-6BF9-0444-B9EC-2D917BFCA2B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76771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C635-F355-5A47-9236-BD72891644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33F1BA-B488-1E48-ADF3-0A25AEEC9885}"/>
              </a:ext>
            </a:extLst>
          </p:cNvPr>
          <p:cNvSpPr>
            <a:spLocks noGrp="1"/>
          </p:cNvSpPr>
          <p:nvPr>
            <p:ph type="dt" sz="half" idx="10"/>
          </p:nvPr>
        </p:nvSpPr>
        <p:spPr/>
        <p:txBody>
          <a:bodyPr/>
          <a:lstStyle/>
          <a:p>
            <a:fld id="{DCF04831-FE79-4C48-8B5F-6128F6AE010B}" type="datetimeFigureOut">
              <a:rPr lang="en-US" smtClean="0"/>
              <a:t>9/15/18</a:t>
            </a:fld>
            <a:endParaRPr lang="en-US"/>
          </a:p>
        </p:txBody>
      </p:sp>
      <p:sp>
        <p:nvSpPr>
          <p:cNvPr id="4" name="Footer Placeholder 3">
            <a:extLst>
              <a:ext uri="{FF2B5EF4-FFF2-40B4-BE49-F238E27FC236}">
                <a16:creationId xmlns:a16="http://schemas.microsoft.com/office/drawing/2014/main" id="{09C0274D-70BC-5A42-9165-53C1C7DA09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6F29E0-8D88-E54F-BD8D-6D0B06BAB84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686606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CC1FC-92EB-354A-8B2E-3AF1781DF2AC}"/>
              </a:ext>
            </a:extLst>
          </p:cNvPr>
          <p:cNvSpPr>
            <a:spLocks noGrp="1"/>
          </p:cNvSpPr>
          <p:nvPr>
            <p:ph type="dt" sz="half" idx="10"/>
          </p:nvPr>
        </p:nvSpPr>
        <p:spPr/>
        <p:txBody>
          <a:bodyPr/>
          <a:lstStyle/>
          <a:p>
            <a:fld id="{DCF04831-FE79-4C48-8B5F-6128F6AE010B}" type="datetimeFigureOut">
              <a:rPr lang="en-US" smtClean="0"/>
              <a:t>9/15/18</a:t>
            </a:fld>
            <a:endParaRPr lang="en-US"/>
          </a:p>
        </p:txBody>
      </p:sp>
      <p:sp>
        <p:nvSpPr>
          <p:cNvPr id="3" name="Footer Placeholder 2">
            <a:extLst>
              <a:ext uri="{FF2B5EF4-FFF2-40B4-BE49-F238E27FC236}">
                <a16:creationId xmlns:a16="http://schemas.microsoft.com/office/drawing/2014/main" id="{7F5CB598-CB8E-A841-8B12-70E432FB26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2F501B-35ED-5D46-8384-F8EFBC804CD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427042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B82D-C75B-0143-AB74-28F3106C0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FE8BBF-E8E9-6A4F-9872-171CC92043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EDB078-F22D-6342-9CA5-70D7E4BD1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537A49-AACA-4148-9C21-EDBE9DFE340E}"/>
              </a:ext>
            </a:extLst>
          </p:cNvPr>
          <p:cNvSpPr>
            <a:spLocks noGrp="1"/>
          </p:cNvSpPr>
          <p:nvPr>
            <p:ph type="dt" sz="half" idx="10"/>
          </p:nvPr>
        </p:nvSpPr>
        <p:spPr/>
        <p:txBody>
          <a:bodyPr/>
          <a:lstStyle/>
          <a:p>
            <a:fld id="{DCF04831-FE79-4C48-8B5F-6128F6AE010B}" type="datetimeFigureOut">
              <a:rPr lang="en-US" smtClean="0"/>
              <a:t>9/15/18</a:t>
            </a:fld>
            <a:endParaRPr lang="en-US"/>
          </a:p>
        </p:txBody>
      </p:sp>
      <p:sp>
        <p:nvSpPr>
          <p:cNvPr id="6" name="Footer Placeholder 5">
            <a:extLst>
              <a:ext uri="{FF2B5EF4-FFF2-40B4-BE49-F238E27FC236}">
                <a16:creationId xmlns:a16="http://schemas.microsoft.com/office/drawing/2014/main" id="{BF66E600-1118-404E-A5F8-CD3DBAD988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E150E-3798-7E4A-A473-394A73801BE5}"/>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881382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2B05C-61ED-9F46-A78F-711C80007C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C345EA-F3F3-8740-842B-0040F19410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A6A2C2-F483-1747-B2F1-5F7BAC8ED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002B6A-B79C-A840-A3E7-0E57866F6338}"/>
              </a:ext>
            </a:extLst>
          </p:cNvPr>
          <p:cNvSpPr>
            <a:spLocks noGrp="1"/>
          </p:cNvSpPr>
          <p:nvPr>
            <p:ph type="dt" sz="half" idx="10"/>
          </p:nvPr>
        </p:nvSpPr>
        <p:spPr/>
        <p:txBody>
          <a:bodyPr/>
          <a:lstStyle/>
          <a:p>
            <a:fld id="{DCF04831-FE79-4C48-8B5F-6128F6AE010B}" type="datetimeFigureOut">
              <a:rPr lang="en-US" smtClean="0"/>
              <a:t>9/15/18</a:t>
            </a:fld>
            <a:endParaRPr lang="en-US"/>
          </a:p>
        </p:txBody>
      </p:sp>
      <p:sp>
        <p:nvSpPr>
          <p:cNvPr id="6" name="Footer Placeholder 5">
            <a:extLst>
              <a:ext uri="{FF2B5EF4-FFF2-40B4-BE49-F238E27FC236}">
                <a16:creationId xmlns:a16="http://schemas.microsoft.com/office/drawing/2014/main" id="{471E5D45-BA75-4244-8C36-27FD87A67C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F063E-5E8D-4548-BB0D-0C8021C6E23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2654107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C16D75-F370-5143-BFEC-81F3588005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138876-0179-6C4F-83B7-94CF6B851F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E6AF1-0558-5644-81AB-1372AA3DA6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04831-FE79-4C48-8B5F-6128F6AE010B}" type="datetimeFigureOut">
              <a:rPr lang="en-US" smtClean="0"/>
              <a:t>9/15/18</a:t>
            </a:fld>
            <a:endParaRPr lang="en-US"/>
          </a:p>
        </p:txBody>
      </p:sp>
      <p:sp>
        <p:nvSpPr>
          <p:cNvPr id="5" name="Footer Placeholder 4">
            <a:extLst>
              <a:ext uri="{FF2B5EF4-FFF2-40B4-BE49-F238E27FC236}">
                <a16:creationId xmlns:a16="http://schemas.microsoft.com/office/drawing/2014/main" id="{4162E5C0-191E-D344-BC71-4476370D6C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3D6F74-F2FF-7347-AC4D-ED84DEC82A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1BBD4C-C861-D646-B95A-46A5F141E02A}" type="slidenum">
              <a:rPr lang="en-US" smtClean="0"/>
              <a:t>‹#›</a:t>
            </a:fld>
            <a:endParaRPr lang="en-US"/>
          </a:p>
        </p:txBody>
      </p:sp>
    </p:spTree>
    <p:extLst>
      <p:ext uri="{BB962C8B-B14F-4D97-AF65-F5344CB8AC3E}">
        <p14:creationId xmlns:p14="http://schemas.microsoft.com/office/powerpoint/2010/main" val="32805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hyperlink" Target="https://youtu.be/ARJ8cAGm6JE?t=49" TargetMode="External"/><Relationship Id="rId2" Type="http://schemas.openxmlformats.org/officeDocument/2006/relationships/hyperlink" Target="https://youtu.be/D5VN56jQMW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distill.pub/2017/momentu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youtu.be/cHZl2naX1Xk?t=2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0DBE-F972-AC4D-A5A4-46B902E377FE}"/>
              </a:ext>
            </a:extLst>
          </p:cNvPr>
          <p:cNvSpPr>
            <a:spLocks noGrp="1"/>
          </p:cNvSpPr>
          <p:nvPr>
            <p:ph type="ctrTitle"/>
          </p:nvPr>
        </p:nvSpPr>
        <p:spPr/>
        <p:txBody>
          <a:bodyPr/>
          <a:lstStyle/>
          <a:p>
            <a:r>
              <a:rPr lang="en-US" dirty="0"/>
              <a:t>Introduction to</a:t>
            </a:r>
            <a:br>
              <a:rPr lang="en-US" dirty="0"/>
            </a:br>
            <a:r>
              <a:rPr lang="en-US" dirty="0"/>
              <a:t>Neural Networks</a:t>
            </a:r>
          </a:p>
        </p:txBody>
      </p:sp>
      <p:sp>
        <p:nvSpPr>
          <p:cNvPr id="3" name="Subtitle 2">
            <a:extLst>
              <a:ext uri="{FF2B5EF4-FFF2-40B4-BE49-F238E27FC236}">
                <a16:creationId xmlns:a16="http://schemas.microsoft.com/office/drawing/2014/main" id="{DC1AC5D7-5421-B84E-808B-A88E151FB4D2}"/>
              </a:ext>
            </a:extLst>
          </p:cNvPr>
          <p:cNvSpPr>
            <a:spLocks noGrp="1"/>
          </p:cNvSpPr>
          <p:nvPr>
            <p:ph type="subTitle" idx="1"/>
          </p:nvPr>
        </p:nvSpPr>
        <p:spPr/>
        <p:txBody>
          <a:bodyPr/>
          <a:lstStyle/>
          <a:p>
            <a:r>
              <a:rPr lang="en-US" dirty="0"/>
              <a:t>Part 1</a:t>
            </a:r>
          </a:p>
        </p:txBody>
      </p:sp>
    </p:spTree>
    <p:extLst>
      <p:ext uri="{BB962C8B-B14F-4D97-AF65-F5344CB8AC3E}">
        <p14:creationId xmlns:p14="http://schemas.microsoft.com/office/powerpoint/2010/main" val="2454219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
          <p:cNvSpPr txBox="1">
            <a:spLocks noChangeArrowheads="1"/>
          </p:cNvSpPr>
          <p:nvPr/>
        </p:nvSpPr>
        <p:spPr bwMode="auto">
          <a:xfrm>
            <a:off x="2083369" y="703651"/>
            <a:ext cx="3751779"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Training the neural network </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892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6" name="TextBox 2"/>
          <p:cNvSpPr txBox="1">
            <a:spLocks noChangeArrowheads="1"/>
          </p:cNvSpPr>
          <p:nvPr/>
        </p:nvSpPr>
        <p:spPr bwMode="auto">
          <a:xfrm>
            <a:off x="6299172" y="956028"/>
            <a:ext cx="4051878"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Initialise with random weights</a:t>
            </a:r>
          </a:p>
        </p:txBody>
      </p:sp>
      <p:sp>
        <p:nvSpPr>
          <p:cNvPr id="6" name="TextBox 1"/>
          <p:cNvSpPr txBox="1">
            <a:spLocks noChangeArrowheads="1"/>
          </p:cNvSpPr>
          <p:nvPr/>
        </p:nvSpPr>
        <p:spPr bwMode="auto">
          <a:xfrm>
            <a:off x="2083369" y="703651"/>
            <a:ext cx="3751779"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Training the neural network </a:t>
            </a:r>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6993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0" name="TextBox 2"/>
          <p:cNvSpPr txBox="1">
            <a:spLocks noChangeArrowheads="1"/>
          </p:cNvSpPr>
          <p:nvPr/>
        </p:nvSpPr>
        <p:spPr bwMode="auto">
          <a:xfrm>
            <a:off x="6299171" y="956028"/>
            <a:ext cx="3442698"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Present a training pattern</a:t>
            </a:r>
          </a:p>
        </p:txBody>
      </p:sp>
      <p:sp>
        <p:nvSpPr>
          <p:cNvPr id="14342" name="Rectangle 5"/>
          <p:cNvSpPr>
            <a:spLocks noChangeArrowheads="1"/>
          </p:cNvSpPr>
          <p:nvPr/>
        </p:nvSpPr>
        <p:spPr bwMode="auto">
          <a:xfrm>
            <a:off x="5359506" y="2487748"/>
            <a:ext cx="4156907"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endParaRPr lang="en-GB" altLang="en-US" sz="2400" dirty="0">
              <a:solidFill>
                <a:srgbClr val="FF0000"/>
              </a:solidFill>
              <a:latin typeface="Segoe UI Light" pitchFamily="34" charset="0"/>
              <a:cs typeface="Segoe UI Light" pitchFamily="34" charset="0"/>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ed Rectangle 9"/>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901987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4" name="TextBox 2"/>
          <p:cNvSpPr txBox="1">
            <a:spLocks noChangeArrowheads="1"/>
          </p:cNvSpPr>
          <p:nvPr/>
        </p:nvSpPr>
        <p:spPr bwMode="auto">
          <a:xfrm>
            <a:off x="6299172" y="956028"/>
            <a:ext cx="3891706"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Feed it through to get output</a:t>
            </a:r>
          </a:p>
        </p:txBody>
      </p:sp>
      <p:sp>
        <p:nvSpPr>
          <p:cNvPr id="15366" name="Rectangle 5"/>
          <p:cNvSpPr>
            <a:spLocks noChangeArrowheads="1"/>
          </p:cNvSpPr>
          <p:nvPr/>
        </p:nvSpPr>
        <p:spPr bwMode="auto">
          <a:xfrm>
            <a:off x="5359507" y="2487748"/>
            <a:ext cx="454964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endParaRPr lang="en-GB" altLang="en-US" sz="2400" dirty="0">
              <a:solidFill>
                <a:srgbClr val="FF0000"/>
              </a:solidFill>
              <a:latin typeface="Segoe UI Light" pitchFamily="34" charset="0"/>
              <a:cs typeface="Segoe UI Light" pitchFamily="34" charset="0"/>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242934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8" name="TextBox 2"/>
          <p:cNvSpPr txBox="1">
            <a:spLocks noChangeArrowheads="1"/>
          </p:cNvSpPr>
          <p:nvPr/>
        </p:nvSpPr>
        <p:spPr bwMode="auto">
          <a:xfrm>
            <a:off x="6299171" y="956028"/>
            <a:ext cx="3775289"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Compare with target output</a:t>
            </a:r>
          </a:p>
        </p:txBody>
      </p:sp>
      <p:sp>
        <p:nvSpPr>
          <p:cNvPr id="16390" name="Rectangle 5"/>
          <p:cNvSpPr>
            <a:spLocks noChangeArrowheads="1"/>
          </p:cNvSpPr>
          <p:nvPr/>
        </p:nvSpPr>
        <p:spPr bwMode="auto">
          <a:xfrm>
            <a:off x="5359505" y="2487748"/>
            <a:ext cx="461857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 </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b="1" dirty="0">
                <a:solidFill>
                  <a:srgbClr val="FF0000"/>
                </a:solidFill>
                <a:latin typeface="Segoe UI Light" pitchFamily="34" charset="0"/>
                <a:cs typeface="Segoe UI Light" pitchFamily="34" charset="0"/>
              </a:rPr>
              <a:t>0</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r>
              <a:rPr lang="en-GB" altLang="en-US" sz="2400" i="1" dirty="0">
                <a:solidFill>
                  <a:srgbClr val="0033CC"/>
                </a:solidFill>
                <a:latin typeface="Segoe UI Light" pitchFamily="34" charset="0"/>
                <a:cs typeface="Segoe UI Light" pitchFamily="34" charset="0"/>
              </a:rPr>
              <a:t>error </a:t>
            </a:r>
            <a:r>
              <a:rPr lang="en-GB" altLang="en-US" sz="2400" dirty="0">
                <a:solidFill>
                  <a:srgbClr val="0033CC"/>
                </a:solidFill>
                <a:latin typeface="Segoe UI Light" pitchFamily="34" charset="0"/>
                <a:cs typeface="Segoe UI Light" pitchFamily="34" charset="0"/>
              </a:rPr>
              <a:t>0.8</a:t>
            </a:r>
            <a:endParaRPr lang="en-GB" altLang="en-US" sz="2400" dirty="0">
              <a:solidFill>
                <a:srgbClr val="FF0000"/>
              </a:solidFill>
              <a:latin typeface="Segoe UI Light" pitchFamily="34" charset="0"/>
              <a:cs typeface="Segoe UI Light" pitchFamily="34" charset="0"/>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9501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TextBox 2"/>
          <p:cNvSpPr txBox="1">
            <a:spLocks noChangeArrowheads="1"/>
          </p:cNvSpPr>
          <p:nvPr/>
        </p:nvSpPr>
        <p:spPr bwMode="auto">
          <a:xfrm>
            <a:off x="6299171" y="956028"/>
            <a:ext cx="4040744"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Adjust weights based on error</a:t>
            </a:r>
          </a:p>
        </p:txBody>
      </p:sp>
      <p:sp>
        <p:nvSpPr>
          <p:cNvPr id="17414" name="Rectangle 5"/>
          <p:cNvSpPr>
            <a:spLocks noChangeArrowheads="1"/>
          </p:cNvSpPr>
          <p:nvPr/>
        </p:nvSpPr>
        <p:spPr bwMode="auto">
          <a:xfrm>
            <a:off x="5359506" y="2487748"/>
            <a:ext cx="772519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 </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b="1" dirty="0">
                <a:solidFill>
                  <a:srgbClr val="FF0000"/>
                </a:solidFill>
                <a:latin typeface="Segoe UI Light" pitchFamily="34" charset="0"/>
                <a:cs typeface="Segoe UI Light" pitchFamily="34" charset="0"/>
              </a:rPr>
              <a:t>0                                        </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r>
              <a:rPr lang="en-GB" altLang="en-US" sz="2400" i="1" dirty="0">
                <a:solidFill>
                  <a:srgbClr val="0033CC"/>
                </a:solidFill>
                <a:latin typeface="Segoe UI Light" pitchFamily="34" charset="0"/>
                <a:cs typeface="Segoe UI Light" pitchFamily="34" charset="0"/>
              </a:rPr>
              <a:t>error </a:t>
            </a:r>
            <a:r>
              <a:rPr lang="en-GB" altLang="en-US" sz="2400" dirty="0">
                <a:solidFill>
                  <a:srgbClr val="0033CC"/>
                </a:solidFill>
                <a:latin typeface="Segoe UI Light" pitchFamily="34" charset="0"/>
                <a:cs typeface="Segoe UI Light" pitchFamily="34" charset="0"/>
              </a:rPr>
              <a:t>0.8</a:t>
            </a:r>
            <a:endParaRPr lang="en-GB" altLang="en-US" sz="2400" dirty="0">
              <a:solidFill>
                <a:srgbClr val="FF0000"/>
              </a:solidFill>
              <a:latin typeface="Segoe UI Light" pitchFamily="34" charset="0"/>
              <a:cs typeface="Segoe UI Light" pitchFamily="34" charset="0"/>
            </a:endParaRPr>
          </a:p>
        </p:txBody>
      </p:sp>
      <p:pic>
        <p:nvPicPr>
          <p:cNvPr id="1741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7228" y="2459177"/>
            <a:ext cx="825383" cy="68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2343" y="3517888"/>
            <a:ext cx="739670" cy="61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ounded Rectangle 10"/>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682574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62353"/>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2" name="TextBox 2"/>
          <p:cNvSpPr txBox="1">
            <a:spLocks noChangeArrowheads="1"/>
          </p:cNvSpPr>
          <p:nvPr/>
        </p:nvSpPr>
        <p:spPr bwMode="auto">
          <a:xfrm>
            <a:off x="6299173" y="956028"/>
            <a:ext cx="1827744"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And so on ….</a:t>
            </a:r>
          </a:p>
        </p:txBody>
      </p:sp>
      <p:sp>
        <p:nvSpPr>
          <p:cNvPr id="22534" name="Rectangle 5"/>
          <p:cNvSpPr>
            <a:spLocks noChangeArrowheads="1"/>
          </p:cNvSpPr>
          <p:nvPr/>
        </p:nvSpPr>
        <p:spPr bwMode="auto">
          <a:xfrm>
            <a:off x="5359505" y="2487748"/>
            <a:ext cx="8129148"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6.4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2.8                                                     0.9                                                   </a:t>
            </a: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dirty="0">
                <a:solidFill>
                  <a:srgbClr val="FF0000"/>
                </a:solidFill>
                <a:latin typeface="Segoe UI Light" pitchFamily="34" charset="0"/>
                <a:cs typeface="Segoe UI Light" pitchFamily="34" charset="0"/>
              </a:rPr>
              <a:t>1</a:t>
            </a:r>
            <a:r>
              <a:rPr lang="en-GB" altLang="en-US" sz="2800" dirty="0">
                <a:solidFill>
                  <a:srgbClr val="0033CC"/>
                </a:solidFill>
                <a:latin typeface="Segoe UI Light" pitchFamily="34" charset="0"/>
                <a:cs typeface="Segoe UI Light" pitchFamily="34" charset="0"/>
              </a:rPr>
              <a:t>  </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1.7                                          </a:t>
            </a:r>
            <a:r>
              <a:rPr lang="en-GB" altLang="en-US" sz="2400" i="1" dirty="0">
                <a:solidFill>
                  <a:srgbClr val="0033CC"/>
                </a:solidFill>
                <a:latin typeface="Segoe UI Light" pitchFamily="34" charset="0"/>
                <a:cs typeface="Segoe UI Light" pitchFamily="34" charset="0"/>
              </a:rPr>
              <a:t>error</a:t>
            </a:r>
            <a:r>
              <a:rPr lang="en-GB" altLang="en-US" sz="2400" dirty="0">
                <a:solidFill>
                  <a:srgbClr val="0033CC"/>
                </a:solidFill>
                <a:latin typeface="Segoe UI Light" pitchFamily="34" charset="0"/>
                <a:cs typeface="Segoe UI Light" pitchFamily="34" charset="0"/>
              </a:rPr>
              <a:t>  -0.1</a:t>
            </a:r>
            <a:endParaRPr lang="en-GB" altLang="en-US" sz="2400" dirty="0">
              <a:solidFill>
                <a:srgbClr val="FF0000"/>
              </a:solidFill>
              <a:latin typeface="Segoe UI Light" pitchFamily="34" charset="0"/>
              <a:cs typeface="Segoe UI Light" pitchFamily="34" charset="0"/>
            </a:endParaRPr>
          </a:p>
        </p:txBody>
      </p:sp>
      <p:pic>
        <p:nvPicPr>
          <p:cNvPr id="2253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a:off x="6729324" y="3152815"/>
            <a:ext cx="823795" cy="68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flipH="1" flipV="1">
            <a:off x="8249932" y="2836949"/>
            <a:ext cx="704750" cy="587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581775" y="4816278"/>
            <a:ext cx="5864041" cy="1477328"/>
          </a:xfrm>
          <a:prstGeom prst="rect">
            <a:avLst/>
          </a:prstGeom>
          <a:solidFill>
            <a:srgbClr val="FFC000"/>
          </a:solidFill>
        </p:spPr>
        <p:txBody>
          <a:bodyPr wrap="none">
            <a:spAutoFit/>
          </a:bodyPr>
          <a:lstStyle/>
          <a:p>
            <a:pPr>
              <a:defRPr/>
            </a:pPr>
            <a:r>
              <a:rPr lang="en-GB" b="1" dirty="0">
                <a:solidFill>
                  <a:schemeClr val="bg1"/>
                </a:solidFill>
                <a:latin typeface="Segoe UI Light" pitchFamily="34" charset="0"/>
                <a:cs typeface="Segoe UI Light" pitchFamily="34" charset="0"/>
              </a:rPr>
              <a:t>Repeat this thousands, maybe millions of times – each time</a:t>
            </a:r>
          </a:p>
          <a:p>
            <a:pPr>
              <a:defRPr/>
            </a:pPr>
            <a:r>
              <a:rPr lang="en-GB" b="1" dirty="0">
                <a:solidFill>
                  <a:schemeClr val="bg1"/>
                </a:solidFill>
                <a:latin typeface="Segoe UI Light" pitchFamily="34" charset="0"/>
                <a:cs typeface="Segoe UI Light" pitchFamily="34" charset="0"/>
              </a:rPr>
              <a:t>taking a random training instance, and making slight </a:t>
            </a:r>
          </a:p>
          <a:p>
            <a:pPr>
              <a:defRPr/>
            </a:pPr>
            <a:r>
              <a:rPr lang="en-GB" b="1" dirty="0">
                <a:solidFill>
                  <a:schemeClr val="bg1"/>
                </a:solidFill>
                <a:latin typeface="Segoe UI Light" pitchFamily="34" charset="0"/>
                <a:cs typeface="Segoe UI Light" pitchFamily="34" charset="0"/>
              </a:rPr>
              <a:t>weight adjustments</a:t>
            </a:r>
          </a:p>
          <a:p>
            <a:pPr>
              <a:defRPr/>
            </a:pPr>
            <a:r>
              <a:rPr lang="en-GB" b="1" dirty="0">
                <a:solidFill>
                  <a:schemeClr val="accent4">
                    <a:lumMod val="95000"/>
                    <a:lumOff val="5000"/>
                  </a:schemeClr>
                </a:solidFill>
                <a:latin typeface="Segoe UI Light" pitchFamily="34" charset="0"/>
                <a:cs typeface="Segoe UI Light" pitchFamily="34" charset="0"/>
              </a:rPr>
              <a:t>  </a:t>
            </a:r>
            <a:r>
              <a:rPr lang="en-GB" b="1" i="1" dirty="0">
                <a:solidFill>
                  <a:schemeClr val="accent4">
                    <a:lumMod val="95000"/>
                    <a:lumOff val="5000"/>
                  </a:schemeClr>
                </a:solidFill>
                <a:latin typeface="Segoe UI Light" pitchFamily="34" charset="0"/>
                <a:cs typeface="Segoe UI Light" pitchFamily="34" charset="0"/>
              </a:rPr>
              <a:t>Algorithms for weight adjustment are designed to make</a:t>
            </a:r>
          </a:p>
          <a:p>
            <a:pPr>
              <a:defRPr/>
            </a:pPr>
            <a:r>
              <a:rPr lang="en-GB" b="1" i="1" dirty="0">
                <a:solidFill>
                  <a:schemeClr val="accent4">
                    <a:lumMod val="95000"/>
                    <a:lumOff val="5000"/>
                  </a:schemeClr>
                </a:solidFill>
                <a:latin typeface="Segoe UI Light" pitchFamily="34" charset="0"/>
                <a:cs typeface="Segoe UI Light" pitchFamily="34" charset="0"/>
              </a:rPr>
              <a:t>changes that will reduce the error</a:t>
            </a:r>
            <a:endParaRPr lang="en-GB" b="1" dirty="0">
              <a:solidFill>
                <a:schemeClr val="accent4">
                  <a:lumMod val="95000"/>
                  <a:lumOff val="5000"/>
                </a:schemeClr>
              </a:solidFill>
              <a:latin typeface="Segoe UI Light" pitchFamily="34" charset="0"/>
              <a:cs typeface="Segoe UI Light" pitchFamily="34" charset="0"/>
            </a:endParaRPr>
          </a:p>
        </p:txBody>
      </p:sp>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bwMode="auto">
          <a:xfrm>
            <a:off x="2083368" y="230156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78541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4B41-65A4-6F4B-8182-C084A15B0FB8}"/>
              </a:ext>
            </a:extLst>
          </p:cNvPr>
          <p:cNvSpPr>
            <a:spLocks noGrp="1"/>
          </p:cNvSpPr>
          <p:nvPr>
            <p:ph type="title"/>
          </p:nvPr>
        </p:nvSpPr>
        <p:spPr/>
        <p:txBody>
          <a:bodyPr/>
          <a:lstStyle/>
          <a:p>
            <a:r>
              <a:rPr lang="en-US" dirty="0"/>
              <a:t>Representation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AF522F-88CB-1341-ACA2-13EE87D6F617}"/>
                  </a:ext>
                </a:extLst>
              </p:cNvPr>
              <p:cNvSpPr>
                <a:spLocks noGrp="1"/>
              </p:cNvSpPr>
              <p:nvPr>
                <p:ph idx="1"/>
              </p:nvPr>
            </p:nvSpPr>
            <p:spPr/>
            <p:txBody>
              <a:bodyPr>
                <a:normAutofit fontScale="92500" lnSpcReduction="10000"/>
              </a:bodyPr>
              <a:lstStyle/>
              <a:p>
                <a:r>
                  <a:rPr lang="en-US" dirty="0"/>
                  <a:t>We are trying to build a </a:t>
                </a:r>
                <a:r>
                  <a:rPr lang="en-US" b="1" dirty="0"/>
                  <a:t>model</a:t>
                </a:r>
                <a:r>
                  <a:rPr lang="en-US" dirty="0"/>
                  <a:t> that learns a </a:t>
                </a:r>
                <a:r>
                  <a:rPr lang="en-US" b="1" dirty="0"/>
                  <a:t>representation</a:t>
                </a:r>
                <a:r>
                  <a:rPr lang="en-US" dirty="0"/>
                  <a:t> </a:t>
                </a:r>
              </a:p>
              <a:p>
                <a:pPr marL="457200" lvl="1"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a:p>
                <a:r>
                  <a:rPr lang="en-US" dirty="0"/>
                  <a:t>Where y represents the classes (0,1) and x is a vector of numerical </a:t>
                </a:r>
                <a:r>
                  <a:rPr lang="en-US" b="1" dirty="0"/>
                  <a:t>input</a:t>
                </a:r>
                <a:r>
                  <a:rPr lang="en-US" dirty="0"/>
                  <a:t> features</a:t>
                </a:r>
              </a:p>
              <a:p>
                <a:r>
                  <a:rPr lang="en-US" dirty="0"/>
                  <a:t>The network has 1 hidden layer h whose output is</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m:t>
                          </m:r>
                        </m:e>
                      </m:d>
                    </m:oMath>
                  </m:oMathPara>
                </a14:m>
                <a:endParaRPr lang="en-US" b="0" dirty="0"/>
              </a:p>
              <a:p>
                <a:r>
                  <a:rPr lang="en-US" dirty="0"/>
                  <a:t>Where g is the </a:t>
                </a:r>
                <a:r>
                  <a:rPr lang="en-US" b="1" dirty="0"/>
                  <a:t>activation</a:t>
                </a:r>
                <a:r>
                  <a:rPr lang="en-US" dirty="0"/>
                  <a:t> function, c a bias vector and W the </a:t>
                </a:r>
                <a:r>
                  <a:rPr lang="en-US" b="1" dirty="0"/>
                  <a:t>weight matrix </a:t>
                </a:r>
                <a:r>
                  <a:rPr lang="en-US" dirty="0"/>
                  <a:t>from input </a:t>
                </a:r>
                <a:r>
                  <a:rPr lang="en-US" dirty="0" err="1"/>
                  <a:t>i</a:t>
                </a:r>
                <a:r>
                  <a:rPr lang="en-US" dirty="0"/>
                  <a:t> to neuron j</a:t>
                </a:r>
              </a:p>
              <a:p>
                <a:r>
                  <a:rPr lang="en-US" dirty="0"/>
                  <a:t>A model</a:t>
                </a:r>
                <a:r>
                  <a:rPr lang="en-US" b="1" dirty="0"/>
                  <a:t> </a:t>
                </a:r>
                <a:r>
                  <a:rPr lang="en-US" dirty="0"/>
                  <a:t>of the representation is then</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𝑔</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b="0" dirty="0"/>
              </a:p>
              <a:p>
                <a:r>
                  <a:rPr lang="en-US" dirty="0"/>
                  <a:t>Where w is the weight vector from hidden layer to output and b is a bias</a:t>
                </a:r>
              </a:p>
            </p:txBody>
          </p:sp>
        </mc:Choice>
        <mc:Fallback>
          <p:sp>
            <p:nvSpPr>
              <p:cNvPr id="3" name="Content Placeholder 2">
                <a:extLst>
                  <a:ext uri="{FF2B5EF4-FFF2-40B4-BE49-F238E27FC236}">
                    <a16:creationId xmlns:a16="http://schemas.microsoft.com/office/drawing/2014/main" id="{D9AF522F-88CB-1341-ACA2-13EE87D6F617}"/>
                  </a:ext>
                </a:extLst>
              </p:cNvPr>
              <p:cNvSpPr>
                <a:spLocks noGrp="1" noRot="1" noChangeAspect="1" noMove="1" noResize="1" noEditPoints="1" noAdjustHandles="1" noChangeArrowheads="1" noChangeShapeType="1" noTextEdit="1"/>
              </p:cNvSpPr>
              <p:nvPr>
                <p:ph idx="1"/>
              </p:nvPr>
            </p:nvSpPr>
            <p:spPr>
              <a:blipFill>
                <a:blip r:embed="rId3"/>
                <a:stretch>
                  <a:fillRect l="-844" t="-2924" r="-1448" b="-1754"/>
                </a:stretch>
              </a:blipFill>
            </p:spPr>
            <p:txBody>
              <a:bodyPr/>
              <a:lstStyle/>
              <a:p>
                <a:r>
                  <a:rPr lang="en-US">
                    <a:noFill/>
                  </a:rPr>
                  <a:t> </a:t>
                </a:r>
              </a:p>
            </p:txBody>
          </p:sp>
        </mc:Fallback>
      </mc:AlternateContent>
    </p:spTree>
    <p:extLst>
      <p:ext uri="{BB962C8B-B14F-4D97-AF65-F5344CB8AC3E}">
        <p14:creationId xmlns:p14="http://schemas.microsoft.com/office/powerpoint/2010/main" val="2720042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57E9-B02E-E14C-B794-3802C7A9FFC4}"/>
              </a:ext>
            </a:extLst>
          </p:cNvPr>
          <p:cNvSpPr>
            <a:spLocks noGrp="1"/>
          </p:cNvSpPr>
          <p:nvPr>
            <p:ph type="title"/>
          </p:nvPr>
        </p:nvSpPr>
        <p:spPr/>
        <p:txBody>
          <a:bodyPr/>
          <a:lstStyle/>
          <a:p>
            <a:r>
              <a:rPr lang="en-US" dirty="0"/>
              <a:t>Choice of Activation</a:t>
            </a:r>
          </a:p>
        </p:txBody>
      </p:sp>
      <p:sp>
        <p:nvSpPr>
          <p:cNvPr id="3" name="Content Placeholder 2">
            <a:extLst>
              <a:ext uri="{FF2B5EF4-FFF2-40B4-BE49-F238E27FC236}">
                <a16:creationId xmlns:a16="http://schemas.microsoft.com/office/drawing/2014/main" id="{77E3AA04-929D-314F-B8D0-C71F6E88CE13}"/>
              </a:ext>
            </a:extLst>
          </p:cNvPr>
          <p:cNvSpPr>
            <a:spLocks noGrp="1"/>
          </p:cNvSpPr>
          <p:nvPr>
            <p:ph idx="1"/>
          </p:nvPr>
        </p:nvSpPr>
        <p:spPr/>
        <p:txBody>
          <a:bodyPr/>
          <a:lstStyle/>
          <a:p>
            <a:r>
              <a:rPr lang="en-US" dirty="0"/>
              <a:t>Linear Units for gaussian output distributions</a:t>
            </a:r>
          </a:p>
          <a:p>
            <a:r>
              <a:rPr lang="en-US" dirty="0"/>
              <a:t>Sigmoid Units for Bernoulli output distributions</a:t>
            </a:r>
          </a:p>
          <a:p>
            <a:pPr lvl="1"/>
            <a:r>
              <a:rPr lang="en-US" dirty="0"/>
              <a:t>Used for binary classification, where we predict P(y=1|x)</a:t>
            </a:r>
          </a:p>
          <a:p>
            <a:r>
              <a:rPr lang="en-US" dirty="0" err="1"/>
              <a:t>Softmax</a:t>
            </a:r>
            <a:r>
              <a:rPr lang="en-US" dirty="0"/>
              <a:t> Units for multi-Bernoulli output distributions</a:t>
            </a:r>
          </a:p>
          <a:p>
            <a:pPr lvl="1"/>
            <a:r>
              <a:rPr lang="en-US" dirty="0"/>
              <a:t>Used for multi-class classification, winner-take-all</a:t>
            </a:r>
          </a:p>
          <a:p>
            <a:r>
              <a:rPr lang="en-US" dirty="0"/>
              <a:t>Rectified Linear Units (</a:t>
            </a:r>
            <a:r>
              <a:rPr lang="en-US" dirty="0" err="1"/>
              <a:t>ReLU</a:t>
            </a:r>
            <a:r>
              <a:rPr lang="en-US" dirty="0"/>
              <a:t>) for hidden layers</a:t>
            </a:r>
          </a:p>
          <a:p>
            <a:pPr lvl="1"/>
            <a:r>
              <a:rPr lang="en-US" dirty="0"/>
              <a:t>Default choice, other possible but not often recommended</a:t>
            </a:r>
          </a:p>
        </p:txBody>
      </p:sp>
    </p:spTree>
    <p:extLst>
      <p:ext uri="{BB962C8B-B14F-4D97-AF65-F5344CB8AC3E}">
        <p14:creationId xmlns:p14="http://schemas.microsoft.com/office/powerpoint/2010/main" val="1017748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87307" y="75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a:solidFill>
                  <a:schemeClr val="tx1"/>
                </a:solidFill>
                <a:latin typeface="Calibri Light" panose="020F0302020204030204" pitchFamily="34" charset="0"/>
                <a:cs typeface="Calibri Light" panose="020F0302020204030204" pitchFamily="34" charset="0"/>
              </a:rPr>
              <a:t>Common Activation Functions</a:t>
            </a:r>
          </a:p>
        </p:txBody>
      </p:sp>
      <mc:AlternateContent xmlns:mc="http://schemas.openxmlformats.org/markup-compatibility/2006" xmlns:a14="http://schemas.microsoft.com/office/drawing/2010/main">
        <mc:Choice Requires="a14">
          <p:sp>
            <p:nvSpPr>
              <p:cNvPr id="3" name="Text Placeholder 5"/>
              <p:cNvSpPr txBox="1">
                <a:spLocks/>
              </p:cNvSpPr>
              <p:nvPr/>
            </p:nvSpPr>
            <p:spPr>
              <a:xfrm>
                <a:off x="394913" y="1734584"/>
                <a:ext cx="5638335" cy="44600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1"/>
                    </a:solidFill>
                    <a:latin typeface="Calibri Light" panose="020F0302020204030204" pitchFamily="34" charset="0"/>
                    <a:cs typeface="Calibri Light" panose="020F0302020204030204" pitchFamily="34" charset="0"/>
                  </a:rPr>
                  <a:t>     Logistic Sigmoid</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[0,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a:t>
                </a:r>
                <a14:m>
                  <m:oMath xmlns:m="http://schemas.openxmlformats.org/officeDocument/2006/math">
                    <m:r>
                      <a:rPr lang="en-US" sz="1867"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oMath>
                </a14:m>
                <a:r>
                  <a:rPr lang="en-US" sz="1867" dirty="0">
                    <a:solidFill>
                      <a:schemeClr val="tx1"/>
                    </a:solidFill>
                    <a:latin typeface="Calibri Light" panose="020F0302020204030204" pitchFamily="34" charset="0"/>
                    <a:cs typeface="Calibri Light" panose="020F0302020204030204" pitchFamily="34" charset="0"/>
                  </a:rPr>
                  <a:t>1.0 / (1.0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Note </a:t>
                </a:r>
                <a14:m>
                  <m:oMath xmlns:m="http://schemas.openxmlformats.org/officeDocument/2006/math">
                    <m:sSup>
                      <m:sSup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867"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e>
                      <m:sup>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up>
                    </m:sSup>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e>
                    </m:d>
                  </m:oMath>
                </a14:m>
                <a:endParaRPr lang="en-US" sz="1867" b="0" dirty="0">
                  <a:solidFill>
                    <a:schemeClr val="tx1"/>
                  </a:solidFill>
                  <a:latin typeface="Calibri Light" panose="020F0302020204030204" pitchFamily="34" charset="0"/>
                  <a:ea typeface="Cambria Math" panose="02040503050406030204" pitchFamily="18" charset="0"/>
                  <a:cs typeface="Calibri Light" panose="020F0302020204030204" pitchFamily="34" charset="0"/>
                </a:endParaRP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dirty="0">
                    <a:solidFill>
                      <a:schemeClr val="tx1"/>
                    </a:solidFill>
                    <a:latin typeface="Calibri Light" panose="020F0302020204030204" pitchFamily="34" charset="0"/>
                    <a:cs typeface="Calibri Light" panose="020F0302020204030204" pitchFamily="34" charset="0"/>
                  </a:rPr>
                  <a:t>Hyperbolic Tangent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[-1,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tanh(x)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Note tanh’(x)=(1+tanh(x))(1-tanh(x))</a:t>
                </a: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0" indent="0">
                  <a:buNone/>
                </a:pPr>
                <a:r>
                  <a:rPr lang="en-US" sz="2400" dirty="0">
                    <a:solidFill>
                      <a:schemeClr val="tx1"/>
                    </a:solidFill>
                    <a:latin typeface="Calibri Light" panose="020F0302020204030204" pitchFamily="34" charset="0"/>
                    <a:cs typeface="Calibri Light" panose="020F0302020204030204" pitchFamily="34" charset="0"/>
                  </a:rPr>
                  <a:t>     </a:t>
                </a:r>
                <a:endParaRPr lang="en-US" sz="1961"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Text Placeholder 5"/>
              <p:cNvSpPr txBox="1">
                <a:spLocks noRot="1" noChangeAspect="1" noMove="1" noResize="1" noEditPoints="1" noAdjustHandles="1" noChangeArrowheads="1" noChangeShapeType="1" noTextEdit="1"/>
              </p:cNvSpPr>
              <p:nvPr/>
            </p:nvSpPr>
            <p:spPr>
              <a:xfrm>
                <a:off x="394913" y="1734584"/>
                <a:ext cx="5638335" cy="4460029"/>
              </a:xfrm>
              <a:prstGeom prst="rect">
                <a:avLst/>
              </a:prstGeom>
              <a:blipFill>
                <a:blip r:embed="rId3"/>
                <a:stretch>
                  <a:fillRect t="-1705"/>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549" y="2014643"/>
            <a:ext cx="5509824" cy="3320205"/>
          </a:xfrm>
          <a:prstGeom prst="rect">
            <a:avLst/>
          </a:prstGeom>
        </p:spPr>
      </p:pic>
    </p:spTree>
    <p:extLst>
      <p:ext uri="{BB962C8B-B14F-4D97-AF65-F5344CB8AC3E}">
        <p14:creationId xmlns:p14="http://schemas.microsoft.com/office/powerpoint/2010/main" val="155139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Pretensions to Thinking</a:t>
            </a:r>
          </a:p>
        </p:txBody>
      </p:sp>
      <p:sp>
        <p:nvSpPr>
          <p:cNvPr id="3" name="Content Placeholder 2"/>
          <p:cNvSpPr>
            <a:spLocks noGrp="1"/>
          </p:cNvSpPr>
          <p:nvPr>
            <p:ph idx="1"/>
          </p:nvPr>
        </p:nvSpPr>
        <p:spPr/>
        <p:txBody>
          <a:bodyPr/>
          <a:lstStyle/>
          <a:p>
            <a:r>
              <a:rPr lang="en-US" i="1" dirty="0"/>
              <a:t>“The Analytical Engine has no pretensions whatever to originate anything. It can do whatever we know how to order it to perform… Its province is to assist us in making available what we are already acquainted with.”</a:t>
            </a:r>
          </a:p>
        </p:txBody>
      </p:sp>
      <p:pic>
        <p:nvPicPr>
          <p:cNvPr id="4" name="Picture 3"/>
          <p:cNvPicPr>
            <a:picLocks noChangeAspect="1"/>
          </p:cNvPicPr>
          <p:nvPr/>
        </p:nvPicPr>
        <p:blipFill>
          <a:blip r:embed="rId2"/>
          <a:stretch>
            <a:fillRect/>
          </a:stretch>
        </p:blipFill>
        <p:spPr>
          <a:xfrm>
            <a:off x="4876801" y="3132823"/>
            <a:ext cx="5603325" cy="3733644"/>
          </a:xfrm>
          <a:prstGeom prst="rect">
            <a:avLst/>
          </a:prstGeom>
        </p:spPr>
      </p:pic>
    </p:spTree>
    <p:extLst>
      <p:ext uri="{BB962C8B-B14F-4D97-AF65-F5344CB8AC3E}">
        <p14:creationId xmlns:p14="http://schemas.microsoft.com/office/powerpoint/2010/main" val="342659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8F66-F387-C848-9EC2-DD0FEBC77076}"/>
              </a:ext>
            </a:extLst>
          </p:cNvPr>
          <p:cNvSpPr>
            <a:spLocks noGrp="1"/>
          </p:cNvSpPr>
          <p:nvPr>
            <p:ph type="title"/>
          </p:nvPr>
        </p:nvSpPr>
        <p:spPr/>
        <p:txBody>
          <a:bodyPr/>
          <a:lstStyle/>
          <a:p>
            <a:r>
              <a:rPr lang="en-US" dirty="0"/>
              <a:t>Rectified Linear Unit (</a:t>
            </a:r>
            <a:r>
              <a:rPr lang="en-US" dirty="0" err="1"/>
              <a:t>ReLU</a:t>
            </a:r>
            <a:r>
              <a:rPr lang="en-US" dirty="0"/>
              <a:t>)</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39B20476-9DAB-CA43-A2C7-A723AA8717C4}"/>
                  </a:ext>
                </a:extLst>
              </p:cNvPr>
              <p:cNvSpPr>
                <a:spLocks noGrp="1"/>
              </p:cNvSpPr>
              <p:nvPr>
                <p:ph sz="half"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⁡{0,</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r>
                  <a:rPr lang="en-US" dirty="0"/>
                  <a:t>Chosen because it is piece-wise linear</a:t>
                </a:r>
              </a:p>
              <a:p>
                <a:pPr lvl="1"/>
                <a:r>
                  <a:rPr lang="en-US" dirty="0"/>
                  <a:t>It allows for non-linear models</a:t>
                </a:r>
              </a:p>
              <a:p>
                <a:pPr lvl="1"/>
                <a:r>
                  <a:rPr lang="en-US" dirty="0"/>
                  <a:t>It is relatively simple to use with gradient-based optimization</a:t>
                </a:r>
              </a:p>
              <a:p>
                <a:endParaRPr lang="en-US" dirty="0"/>
              </a:p>
            </p:txBody>
          </p:sp>
        </mc:Choice>
        <mc:Fallback xmlns="">
          <p:sp>
            <p:nvSpPr>
              <p:cNvPr id="5" name="Text Placeholder 4">
                <a:extLst>
                  <a:ext uri="{FF2B5EF4-FFF2-40B4-BE49-F238E27FC236}">
                    <a16:creationId xmlns:a16="http://schemas.microsoft.com/office/drawing/2014/main" id="{39B20476-9DAB-CA43-A2C7-A723AA8717C4}"/>
                  </a:ext>
                </a:extLst>
              </p:cNvPr>
              <p:cNvSpPr>
                <a:spLocks noGrp="1" noRot="1" noChangeAspect="1" noMove="1" noResize="1" noEditPoints="1" noAdjustHandles="1" noChangeArrowheads="1" noChangeShapeType="1" noTextEdit="1"/>
              </p:cNvSpPr>
              <p:nvPr>
                <p:ph sz="half" idx="1"/>
              </p:nvPr>
            </p:nvSpPr>
            <p:spPr>
              <a:blipFill>
                <a:blip r:embed="rId2"/>
                <a:stretch>
                  <a:fillRect l="-1956" t="-877"/>
                </a:stretch>
              </a:blipFill>
            </p:spPr>
            <p:txBody>
              <a:bodyPr/>
              <a:lstStyle/>
              <a:p>
                <a:r>
                  <a:rPr lang="en-US">
                    <a:noFill/>
                  </a:rPr>
                  <a:t> </a:t>
                </a:r>
              </a:p>
            </p:txBody>
          </p:sp>
        </mc:Fallback>
      </mc:AlternateContent>
      <p:graphicFrame>
        <p:nvGraphicFramePr>
          <p:cNvPr id="6" name="Chart 5">
            <a:extLst>
              <a:ext uri="{FF2B5EF4-FFF2-40B4-BE49-F238E27FC236}">
                <a16:creationId xmlns:a16="http://schemas.microsoft.com/office/drawing/2014/main" id="{3C8AF303-B700-7141-BAA3-593844F34BBE}"/>
              </a:ext>
            </a:extLst>
          </p:cNvPr>
          <p:cNvGraphicFramePr>
            <a:graphicFrameLocks/>
          </p:cNvGraphicFramePr>
          <p:nvPr>
            <p:extLst>
              <p:ext uri="{D42A27DB-BD31-4B8C-83A1-F6EECF244321}">
                <p14:modId xmlns:p14="http://schemas.microsoft.com/office/powerpoint/2010/main" val="1811328907"/>
              </p:ext>
            </p:extLst>
          </p:nvPr>
        </p:nvGraphicFramePr>
        <p:xfrm>
          <a:off x="6019800" y="2061255"/>
          <a:ext cx="5802086" cy="38800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81027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7707" y="72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err="1">
                <a:solidFill>
                  <a:schemeClr val="tx1"/>
                </a:solidFill>
                <a:latin typeface="Calibri Light" panose="020F0302020204030204" pitchFamily="34" charset="0"/>
                <a:cs typeface="Calibri Light" panose="020F0302020204030204" pitchFamily="34" charset="0"/>
              </a:rPr>
              <a:t>Softmax</a:t>
            </a:r>
            <a:r>
              <a:rPr lang="en-US" sz="3921" b="0" kern="0" dirty="0">
                <a:solidFill>
                  <a:schemeClr val="tx1"/>
                </a:solidFill>
                <a:latin typeface="Calibri Light" panose="020F0302020204030204" pitchFamily="34" charset="0"/>
                <a:cs typeface="Calibri Light" panose="020F0302020204030204" pitchFamily="34" charset="0"/>
              </a:rPr>
              <a:t> Activation Function</a:t>
            </a:r>
          </a:p>
        </p:txBody>
      </p:sp>
      <mc:AlternateContent xmlns:mc="http://schemas.openxmlformats.org/markup-compatibility/2006" xmlns:a14="http://schemas.microsoft.com/office/drawing/2010/main">
        <mc:Choice Requires="a14">
          <p:sp>
            <p:nvSpPr>
              <p:cNvPr id="3" name="Text Placeholder 5"/>
              <p:cNvSpPr txBox="1">
                <a:spLocks/>
              </p:cNvSpPr>
              <p:nvPr/>
            </p:nvSpPr>
            <p:spPr>
              <a:xfrm>
                <a:off x="413504" y="1413934"/>
                <a:ext cx="5870755" cy="454967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70" lvl="1" indent="0">
                  <a:buNone/>
                </a:pPr>
                <a:r>
                  <a:rPr lang="en-US" dirty="0">
                    <a:solidFill>
                      <a:schemeClr val="tx1"/>
                    </a:solidFill>
                    <a:latin typeface="Calibri Light" panose="020F0302020204030204" pitchFamily="34" charset="0"/>
                    <a:cs typeface="Calibri Light" panose="020F0302020204030204" pitchFamily="34" charset="0"/>
                  </a:rPr>
                  <a:t>Outputs between [0, 1] and sum to 1.0</a:t>
                </a:r>
              </a:p>
              <a:p>
                <a:pPr marL="336170" lvl="1" indent="0">
                  <a:buNone/>
                </a:pPr>
                <a:endParaRPr lang="en-US" sz="10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b="0" dirty="0">
                    <a:solidFill>
                      <a:schemeClr val="tx1"/>
                    </a:solidFill>
                    <a:ea typeface="Cambria Math" panose="02040503050406030204" pitchFamily="18" charset="0"/>
                    <a:cs typeface="Calibri Light" panose="020F0302020204030204" pitchFamily="34" charset="0"/>
                  </a:rPr>
                  <a:t>S</a:t>
                </a:r>
                <a14:m>
                  <m:oMath xmlns:m="http://schemas.openxmlformats.org/officeDocument/2006/math">
                    <m:d>
                      <m:d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 </m:t>
                    </m:r>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𝑆</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oMath>
                </a14:m>
                <a:r>
                  <a:rPr lang="en-US" sz="2400" dirty="0">
                    <a:solidFill>
                      <a:schemeClr val="tx1"/>
                    </a:solidFill>
                    <a:latin typeface="Calibri Light" panose="020F0302020204030204" pitchFamily="34" charset="0"/>
                    <a:cs typeface="Calibri Light" panose="020F0302020204030204" pitchFamily="34" charset="0"/>
                  </a:rPr>
                  <a:t> for j=1…K</a:t>
                </a:r>
              </a:p>
              <a:p>
                <a:pPr lvl="1"/>
                <a:endParaRPr lang="en-US" sz="1961" dirty="0">
                  <a:solidFill>
                    <a:schemeClr val="tx1"/>
                  </a:solidFill>
                  <a:latin typeface="Calibri Light" panose="020F0302020204030204" pitchFamily="34" charset="0"/>
                  <a:cs typeface="Calibri Light" panose="020F0302020204030204" pitchFamily="34" charset="0"/>
                </a:endParaRPr>
              </a:p>
              <a:p>
                <a:pPr lvl="1"/>
                <a:r>
                  <a:rPr lang="en-US" dirty="0">
                    <a:solidFill>
                      <a:schemeClr val="tx1"/>
                    </a:solidFill>
                    <a:latin typeface="Calibri Light" panose="020F0302020204030204" pitchFamily="34" charset="0"/>
                    <a:cs typeface="Calibri Light" panose="020F0302020204030204" pitchFamily="34" charset="0"/>
                  </a:rPr>
                  <a:t>Often used in multi-class classification output layers, where</a:t>
                </a: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centerGroup"/>
                    </m:oMathParaPr>
                    <m:oMath xmlns:m="http://schemas.openxmlformats.org/officeDocument/2006/math">
                      <m:r>
                        <a:rPr lang="en-US" sz="1961" b="0" i="1" smtClean="0">
                          <a:solidFill>
                            <a:schemeClr val="tx1"/>
                          </a:solidFill>
                          <a:latin typeface="Cambria Math" panose="02040503050406030204" pitchFamily="18" charset="0"/>
                          <a:cs typeface="Calibri Light" panose="020F0302020204030204" pitchFamily="34" charset="0"/>
                        </a:rPr>
                        <m:t>𝑃</m:t>
                      </m:r>
                      <m:d>
                        <m:dPr>
                          <m:ctrlPr>
                            <a:rPr lang="en-US" sz="1961" b="0" i="1" smtClean="0">
                              <a:solidFill>
                                <a:schemeClr val="tx1"/>
                              </a:solidFill>
                              <a:latin typeface="Cambria Math" panose="02040503050406030204" pitchFamily="18" charset="0"/>
                              <a:cs typeface="Calibri Light" panose="020F0302020204030204" pitchFamily="34" charset="0"/>
                            </a:rPr>
                          </m:ctrlPr>
                        </m:dPr>
                        <m:e>
                          <m:r>
                            <a:rPr lang="en-US" sz="1961" b="0" i="1" smtClean="0">
                              <a:solidFill>
                                <a:schemeClr val="tx1"/>
                              </a:solidFill>
                              <a:latin typeface="Cambria Math" panose="02040503050406030204" pitchFamily="18" charset="0"/>
                              <a:cs typeface="Calibri Light" panose="020F0302020204030204" pitchFamily="34" charset="0"/>
                            </a:rPr>
                            <m:t>𝑦</m:t>
                          </m:r>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𝑗</m:t>
                          </m:r>
                        </m:e>
                        <m:e>
                          <m:r>
                            <a:rPr lang="en-US" sz="1961" b="0" i="1" smtClean="0">
                              <a:solidFill>
                                <a:schemeClr val="tx1"/>
                              </a:solidFill>
                              <a:latin typeface="Cambria Math" panose="02040503050406030204" pitchFamily="18" charset="0"/>
                              <a:cs typeface="Calibri Light" panose="020F0302020204030204" pitchFamily="34" charset="0"/>
                            </a:rPr>
                            <m:t>𝑥</m:t>
                          </m:r>
                        </m:e>
                      </m:d>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𝑆</m:t>
                      </m:r>
                      <m:d>
                        <m:d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p>
                            <m:sSup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for</m:t>
                      </m:r>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j</m:t>
                      </m:r>
                      <m:r>
                        <m:rPr>
                          <m:nor/>
                        </m:rPr>
                        <a:rPr lang="en-US" dirty="0">
                          <a:solidFill>
                            <a:schemeClr val="tx1"/>
                          </a:solidFill>
                          <a:latin typeface="Calibri Light" panose="020F0302020204030204" pitchFamily="34" charset="0"/>
                          <a:cs typeface="Calibri Light" panose="020F0302020204030204" pitchFamily="34" charset="0"/>
                        </a:rPr>
                        <m:t>=1…</m:t>
                      </m:r>
                      <m:r>
                        <m:rPr>
                          <m:nor/>
                        </m:rPr>
                        <a:rPr lang="en-US" dirty="0">
                          <a:solidFill>
                            <a:schemeClr val="tx1"/>
                          </a:solidFill>
                          <a:latin typeface="Calibri Light" panose="020F0302020204030204" pitchFamily="34" charset="0"/>
                          <a:cs typeface="Calibri Light" panose="020F0302020204030204" pitchFamily="34" charset="0"/>
                        </a:rPr>
                        <m:t>K</m:t>
                      </m:r>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Represents the probability of class j given a sample vector x and a weight vector w</a:t>
                </a: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Text Placeholder 5"/>
              <p:cNvSpPr txBox="1">
                <a:spLocks noRot="1" noChangeAspect="1" noMove="1" noResize="1" noEditPoints="1" noAdjustHandles="1" noChangeArrowheads="1" noChangeShapeType="1" noTextEdit="1"/>
              </p:cNvSpPr>
              <p:nvPr/>
            </p:nvSpPr>
            <p:spPr>
              <a:xfrm>
                <a:off x="413504" y="1413934"/>
                <a:ext cx="5870755" cy="4549676"/>
              </a:xfrm>
              <a:prstGeom prst="rect">
                <a:avLst/>
              </a:prstGeom>
              <a:blipFill>
                <a:blip r:embed="rId3"/>
                <a:stretch>
                  <a:fillRect t="-1389"/>
                </a:stretch>
              </a:blipFill>
            </p:spPr>
            <p:txBody>
              <a:bodyPr/>
              <a:lstStyle/>
              <a:p>
                <a:r>
                  <a:rPr lang="en-US">
                    <a:noFill/>
                  </a:rPr>
                  <a:t> </a:t>
                </a:r>
              </a:p>
            </p:txBody>
          </p:sp>
        </mc:Fallback>
      </mc:AlternateContent>
      <p:graphicFrame>
        <p:nvGraphicFramePr>
          <p:cNvPr id="8" name="Chart 7">
            <a:extLst>
              <a:ext uri="{FF2B5EF4-FFF2-40B4-BE49-F238E27FC236}">
                <a16:creationId xmlns:a16="http://schemas.microsoft.com/office/drawing/2014/main" id="{106D5E46-E7E9-1046-86BF-C51806142BFB}"/>
              </a:ext>
            </a:extLst>
          </p:cNvPr>
          <p:cNvGraphicFramePr>
            <a:graphicFrameLocks/>
          </p:cNvGraphicFramePr>
          <p:nvPr>
            <p:extLst>
              <p:ext uri="{D42A27DB-BD31-4B8C-83A1-F6EECF244321}">
                <p14:modId xmlns:p14="http://schemas.microsoft.com/office/powerpoint/2010/main" val="1544513453"/>
              </p:ext>
            </p:extLst>
          </p:nvPr>
        </p:nvGraphicFramePr>
        <p:xfrm>
          <a:off x="6284259" y="342513"/>
          <a:ext cx="5649288" cy="4165607"/>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66B26F-6037-BC4D-8FEC-420316BA771F}"/>
                  </a:ext>
                </a:extLst>
              </p:cNvPr>
              <p:cNvSpPr txBox="1"/>
              <p:nvPr/>
            </p:nvSpPr>
            <p:spPr>
              <a:xfrm>
                <a:off x="6204857" y="4660260"/>
                <a:ext cx="5336804" cy="2582182"/>
              </a:xfrm>
              <a:prstGeom prst="rect">
                <a:avLst/>
              </a:prstGeom>
              <a:noFill/>
            </p:spPr>
            <p:txBody>
              <a:bodyPr wrap="square" rtlCol="0">
                <a:spAutoFit/>
              </a:bodyPr>
              <a:lstStyle/>
              <a:p>
                <a:pPr marL="342900" lvl="1" indent="0">
                  <a:buNone/>
                </a:pPr>
                <a:r>
                  <a:rPr lang="en-US" dirty="0">
                    <a:solidFill>
                      <a:schemeClr val="tx1"/>
                    </a:solidFill>
                    <a:latin typeface="Calibri Light" panose="020F0302020204030204" pitchFamily="34" charset="0"/>
                    <a:cs typeface="Calibri Light" panose="020F0302020204030204" pitchFamily="34" charset="0"/>
                  </a:rPr>
                  <a:t>Useful Properties:</a:t>
                </a:r>
              </a:p>
              <a:p>
                <a:pPr marL="342900" lvl="1" indent="0">
                  <a:buNone/>
                </a:pPr>
                <a14:m>
                  <m:oMathPara xmlns:m="http://schemas.openxmlformats.org/officeDocument/2006/math">
                    <m:oMathParaPr>
                      <m:jc m:val="left"/>
                    </m:oMathParaPr>
                    <m:oMath xmlns:m="http://schemas.openxmlformats.org/officeDocument/2006/math">
                      <m:func>
                        <m:funcPr>
                          <m:ctrlPr>
                            <a:rPr lang="en-US" b="0" i="1" smtClean="0">
                              <a:solidFill>
                                <a:schemeClr val="tx1"/>
                              </a:solidFill>
                              <a:latin typeface="Cambria Math" panose="02040503050406030204" pitchFamily="18" charset="0"/>
                              <a:cs typeface="Calibri Light" panose="020F0302020204030204" pitchFamily="34" charset="0"/>
                            </a:rPr>
                          </m:ctrlPr>
                        </m:funcPr>
                        <m:fName>
                          <m:r>
                            <m:rPr>
                              <m:sty m:val="p"/>
                            </m:rPr>
                            <a:rPr lang="en-US" b="0" i="0" smtClean="0">
                              <a:solidFill>
                                <a:schemeClr val="tx1"/>
                              </a:solidFill>
                              <a:latin typeface="Cambria Math" panose="02040503050406030204" pitchFamily="18" charset="0"/>
                              <a:cs typeface="Calibri Light" panose="020F0302020204030204" pitchFamily="34" charset="0"/>
                            </a:rPr>
                            <m:t>log</m:t>
                          </m:r>
                        </m:fName>
                        <m:e>
                          <m:d>
                            <m:dPr>
                              <m:ctrlPr>
                                <a:rPr lang="en-US" b="0" i="1" smtClean="0">
                                  <a:solidFill>
                                    <a:schemeClr val="tx1"/>
                                  </a:solidFill>
                                  <a:latin typeface="Cambria Math" panose="02040503050406030204" pitchFamily="18" charset="0"/>
                                  <a:cs typeface="Calibri Light" panose="020F0302020204030204" pitchFamily="34" charset="0"/>
                                </a:rPr>
                              </m:ctrlPr>
                            </m:dPr>
                            <m:e>
                              <m:r>
                                <a:rPr lang="en-US" b="0" i="1" smtClean="0">
                                  <a:solidFill>
                                    <a:schemeClr val="tx1"/>
                                  </a:solidFill>
                                  <a:latin typeface="Cambria Math" panose="02040503050406030204" pitchFamily="18" charset="0"/>
                                  <a:cs typeface="Calibri Light" panose="020F0302020204030204" pitchFamily="34" charset="0"/>
                                </a:rPr>
                                <m:t>𝑆</m:t>
                              </m:r>
                              <m:d>
                                <m:dPr>
                                  <m:ctrlPr>
                                    <a:rPr lang="en-US" b="0" i="1" smtClean="0">
                                      <a:solidFill>
                                        <a:schemeClr val="tx1"/>
                                      </a:solidFill>
                                      <a:latin typeface="Cambria Math" panose="02040503050406030204" pitchFamily="18" charset="0"/>
                                      <a:cs typeface="Calibri Light" panose="020F0302020204030204" pitchFamily="34" charset="0"/>
                                    </a:rPr>
                                  </m:ctrlPr>
                                </m:dPr>
                                <m:e>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𝑗</m:t>
                                      </m:r>
                                    </m:sub>
                                  </m:sSub>
                                </m:e>
                              </m:d>
                            </m:e>
                          </m:d>
                        </m:e>
                      </m:func>
                      <m:r>
                        <a:rPr lang="en-US" b="0" i="1"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𝑗</m:t>
                          </m:r>
                        </m:sub>
                      </m:sSub>
                      <m:r>
                        <a:rPr lang="en-US" b="0" i="1" smtClean="0">
                          <a:solidFill>
                            <a:schemeClr val="tx1"/>
                          </a:solidFill>
                          <a:latin typeface="Cambria Math" panose="02040503050406030204" pitchFamily="18" charset="0"/>
                          <a:cs typeface="Calibri Light" panose="020F0302020204030204" pitchFamily="34" charset="0"/>
                        </a:rPr>
                        <m:t>−</m:t>
                      </m:r>
                      <m:func>
                        <m:funcPr>
                          <m:ctrlPr>
                            <a:rPr lang="en-US" b="0" i="1" smtClean="0">
                              <a:solidFill>
                                <a:schemeClr val="tx1"/>
                              </a:solidFill>
                              <a:latin typeface="Cambria Math" panose="02040503050406030204" pitchFamily="18" charset="0"/>
                              <a:cs typeface="Calibri Light" panose="020F0302020204030204" pitchFamily="34" charset="0"/>
                            </a:rPr>
                          </m:ctrlPr>
                        </m:funcPr>
                        <m:fName>
                          <m:r>
                            <m:rPr>
                              <m:sty m:val="p"/>
                            </m:rPr>
                            <a:rPr lang="en-US" b="0" i="0" smtClean="0">
                              <a:solidFill>
                                <a:schemeClr val="tx1"/>
                              </a:solidFill>
                              <a:latin typeface="Cambria Math" panose="02040503050406030204" pitchFamily="18" charset="0"/>
                              <a:cs typeface="Calibri Light" panose="020F0302020204030204" pitchFamily="34" charset="0"/>
                            </a:rPr>
                            <m:t>log</m:t>
                          </m:r>
                        </m:fName>
                        <m:e>
                          <m:d>
                            <m:dPr>
                              <m:ctrlPr>
                                <a:rPr lang="en-US" b="0" i="1" smtClean="0">
                                  <a:solidFill>
                                    <a:schemeClr val="tx1"/>
                                  </a:solidFill>
                                  <a:latin typeface="Cambria Math" panose="02040503050406030204" pitchFamily="18" charset="0"/>
                                  <a:cs typeface="Calibri Light" panose="020F0302020204030204" pitchFamily="34" charset="0"/>
                                </a:rPr>
                              </m:ctrlPr>
                            </m:dPr>
                            <m:e>
                              <m:nary>
                                <m:naryPr>
                                  <m:chr m:val="∑"/>
                                  <m:supHide m:val="on"/>
                                  <m:ctrlPr>
                                    <a:rPr lang="en-US" b="0" i="1" smtClean="0">
                                      <a:solidFill>
                                        <a:schemeClr val="tx1"/>
                                      </a:solidFill>
                                      <a:latin typeface="Cambria Math" panose="02040503050406030204" pitchFamily="18" charset="0"/>
                                      <a:cs typeface="Calibri Light" panose="020F0302020204030204" pitchFamily="34" charset="0"/>
                                    </a:rPr>
                                  </m:ctrlPr>
                                </m:naryPr>
                                <m:sub>
                                  <m:r>
                                    <m:rPr>
                                      <m:brk m:alnAt="7"/>
                                    </m:rPr>
                                    <a:rPr lang="en-US" b="0" i="1" smtClean="0">
                                      <a:solidFill>
                                        <a:schemeClr val="tx1"/>
                                      </a:solidFill>
                                      <a:latin typeface="Cambria Math" panose="02040503050406030204" pitchFamily="18" charset="0"/>
                                      <a:cs typeface="Calibri Light" panose="020F0302020204030204" pitchFamily="34" charset="0"/>
                                    </a:rPr>
                                    <m:t>𝑘</m:t>
                                  </m:r>
                                </m:sub>
                                <m:sup/>
                                <m:e>
                                  <m:sSup>
                                    <m:sSupPr>
                                      <m:ctrlPr>
                                        <a:rPr lang="en-US" b="0" i="1" smtClean="0">
                                          <a:solidFill>
                                            <a:schemeClr val="tx1"/>
                                          </a:solidFill>
                                          <a:latin typeface="Cambria Math" panose="02040503050406030204" pitchFamily="18" charset="0"/>
                                          <a:cs typeface="Calibri Light" panose="020F0302020204030204" pitchFamily="34" charset="0"/>
                                        </a:rPr>
                                      </m:ctrlPr>
                                    </m:sSupPr>
                                    <m:e>
                                      <m:r>
                                        <a:rPr lang="en-US" b="0" i="1" smtClean="0">
                                          <a:solidFill>
                                            <a:schemeClr val="tx1"/>
                                          </a:solidFill>
                                          <a:latin typeface="Cambria Math" panose="02040503050406030204" pitchFamily="18" charset="0"/>
                                          <a:cs typeface="Calibri Light" panose="020F0302020204030204" pitchFamily="34" charset="0"/>
                                        </a:rPr>
                                        <m:t>𝑒</m:t>
                                      </m:r>
                                    </m:e>
                                    <m:sup>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𝑘</m:t>
                                          </m:r>
                                        </m:sub>
                                      </m:sSub>
                                    </m:sup>
                                  </m:sSup>
                                </m:e>
                              </m:nary>
                            </m:e>
                          </m:d>
                        </m:e>
                      </m:func>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left"/>
                    </m:oMathParaPr>
                    <m:oMath xmlns:m="http://schemas.openxmlformats.org/officeDocument/2006/math">
                      <m:f>
                        <m:fPr>
                          <m:ctrlPr>
                            <a:rPr lang="en-US" i="1" smtClean="0">
                              <a:solidFill>
                                <a:schemeClr val="tx1"/>
                              </a:solidFill>
                              <a:latin typeface="Cambria Math" panose="02040503050406030204" pitchFamily="18" charset="0"/>
                              <a:cs typeface="Calibri Light" panose="020F0302020204030204" pitchFamily="34" charset="0"/>
                            </a:rPr>
                          </m:ctrlPr>
                        </m:fPr>
                        <m:num>
                          <m:r>
                            <a:rPr lang="en-US" i="1" smtClean="0">
                              <a:solidFill>
                                <a:schemeClr val="tx1"/>
                              </a:solidFill>
                              <a:latin typeface="Cambria Math" panose="02040503050406030204" pitchFamily="18" charset="0"/>
                              <a:cs typeface="Calibri Light" panose="020F0302020204030204" pitchFamily="34" charset="0"/>
                            </a:rPr>
                            <m:t>𝜕</m:t>
                          </m:r>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𝑗</m:t>
                              </m:r>
                            </m:sub>
                          </m:sSub>
                        </m:num>
                        <m:den>
                          <m:r>
                            <a:rPr lang="en-US" i="1" smtClean="0">
                              <a:solidFill>
                                <a:schemeClr val="tx1"/>
                              </a:solidFill>
                              <a:latin typeface="Cambria Math" panose="02040503050406030204" pitchFamily="18" charset="0"/>
                              <a:cs typeface="Calibri Light" panose="020F0302020204030204" pitchFamily="34" charset="0"/>
                            </a:rPr>
                            <m:t>𝜕</m:t>
                          </m:r>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𝑖</m:t>
                              </m:r>
                            </m:sub>
                          </m:sSub>
                        </m:den>
                      </m:f>
                      <m:r>
                        <a:rPr lang="en-US" b="0" i="0"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𝑗</m:t>
                          </m:r>
                        </m:sub>
                      </m:sSub>
                      <m:d>
                        <m:dPr>
                          <m:ctrlPr>
                            <a:rPr lang="en-US" b="0" i="1" smtClean="0">
                              <a:solidFill>
                                <a:schemeClr val="tx1"/>
                              </a:solidFill>
                              <a:latin typeface="Cambria Math" panose="02040503050406030204" pitchFamily="18" charset="0"/>
                              <a:cs typeface="Calibri Light" panose="020F0302020204030204" pitchFamily="34" charset="0"/>
                            </a:rPr>
                          </m:ctrlPr>
                        </m:dPr>
                        <m:e>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𝛿</m:t>
                              </m:r>
                            </m:e>
                            <m:sub>
                              <m:r>
                                <a:rPr lang="en-US" b="0" i="1" smtClean="0">
                                  <a:solidFill>
                                    <a:schemeClr val="tx1"/>
                                  </a:solidFill>
                                  <a:latin typeface="Cambria Math" panose="02040503050406030204" pitchFamily="18" charset="0"/>
                                  <a:cs typeface="Calibri Light" panose="020F0302020204030204" pitchFamily="34" charset="0"/>
                                </a:rPr>
                                <m:t>𝑗𝑖</m:t>
                              </m:r>
                            </m:sub>
                          </m:sSub>
                          <m:r>
                            <a:rPr lang="en-US" b="0" i="1"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𝑖</m:t>
                              </m:r>
                            </m:sub>
                          </m:sSub>
                        </m:e>
                      </m:d>
                    </m:oMath>
                  </m:oMathPara>
                </a14:m>
                <a:endParaRPr lang="en-US" b="0"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Where </a:t>
                </a:r>
                <a14:m>
                  <m:oMath xmlns:m="http://schemas.openxmlformats.org/officeDocument/2006/math">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𝛿</m:t>
                        </m:r>
                      </m:e>
                      <m:sub>
                        <m:r>
                          <a:rPr lang="en-US" b="0" i="1" smtClean="0">
                            <a:solidFill>
                              <a:schemeClr val="tx1"/>
                            </a:solidFill>
                            <a:latin typeface="Cambria Math" panose="02040503050406030204" pitchFamily="18" charset="0"/>
                            <a:cs typeface="Calibri Light" panose="020F0302020204030204" pitchFamily="34" charset="0"/>
                          </a:rPr>
                          <m:t>𝑗𝑖</m:t>
                        </m:r>
                      </m:sub>
                    </m:sSub>
                    <m:r>
                      <a:rPr lang="en-US" b="0" i="1" smtClean="0">
                        <a:solidFill>
                          <a:schemeClr val="tx1"/>
                        </a:solidFill>
                        <a:latin typeface="Cambria Math" panose="02040503050406030204" pitchFamily="18" charset="0"/>
                        <a:cs typeface="Calibri Light" panose="020F0302020204030204" pitchFamily="34" charset="0"/>
                      </a:rPr>
                      <m:t>=</m:t>
                    </m:r>
                    <m:d>
                      <m:dPr>
                        <m:begChr m:val="{"/>
                        <m:endChr m:val=""/>
                        <m:ctrlPr>
                          <a:rPr lang="en-US" b="0" i="1" smtClean="0">
                            <a:solidFill>
                              <a:schemeClr val="tx1"/>
                            </a:solidFill>
                            <a:latin typeface="Cambria Math" panose="02040503050406030204" pitchFamily="18" charset="0"/>
                            <a:cs typeface="Calibri Light" panose="020F0302020204030204" pitchFamily="34" charset="0"/>
                          </a:rPr>
                        </m:ctrlPr>
                      </m:dPr>
                      <m:e>
                        <m:m>
                          <m:mPr>
                            <m:mcs>
                              <m:mc>
                                <m:mcPr>
                                  <m:count m:val="1"/>
                                  <m:mcJc m:val="center"/>
                                </m:mcPr>
                              </m:mc>
                            </m:mcs>
                            <m:ctrlPr>
                              <a:rPr lang="en-US" b="0" i="1" smtClean="0">
                                <a:solidFill>
                                  <a:schemeClr val="tx1"/>
                                </a:solidFill>
                                <a:latin typeface="Cambria Math" panose="02040503050406030204" pitchFamily="18" charset="0"/>
                                <a:cs typeface="Calibri Light" panose="020F0302020204030204" pitchFamily="34" charset="0"/>
                              </a:rPr>
                            </m:ctrlPr>
                          </m:mPr>
                          <m:mr>
                            <m:e>
                              <m:r>
                                <m:rPr>
                                  <m:brk m:alnAt="7"/>
                                </m:rPr>
                                <a:rPr lang="en-US" b="0" i="1" smtClean="0">
                                  <a:solidFill>
                                    <a:schemeClr val="tx1"/>
                                  </a:solidFill>
                                  <a:latin typeface="Cambria Math" panose="02040503050406030204" pitchFamily="18" charset="0"/>
                                  <a:cs typeface="Calibri Light" panose="020F0302020204030204" pitchFamily="34" charset="0"/>
                                </a:rPr>
                                <m:t>1</m:t>
                              </m:r>
                              <m:r>
                                <a:rPr lang="en-US" b="0" i="1" smtClean="0">
                                  <a:solidFill>
                                    <a:schemeClr val="tx1"/>
                                  </a:solidFill>
                                  <a:latin typeface="Cambria Math" panose="02040503050406030204" pitchFamily="18" charset="0"/>
                                  <a:cs typeface="Calibri Light" panose="020F0302020204030204" pitchFamily="34" charset="0"/>
                                </a:rPr>
                                <m:t> </m:t>
                              </m:r>
                              <m:r>
                                <a:rPr lang="en-US" b="0" i="1" smtClean="0">
                                  <a:solidFill>
                                    <a:schemeClr val="tx1"/>
                                  </a:solidFill>
                                  <a:latin typeface="Cambria Math" panose="02040503050406030204" pitchFamily="18" charset="0"/>
                                  <a:cs typeface="Calibri Light" panose="020F0302020204030204" pitchFamily="34" charset="0"/>
                                </a:rPr>
                                <m:t>𝑖</m:t>
                              </m:r>
                              <m:r>
                                <a:rPr lang="en-US" b="0" i="1" smtClean="0">
                                  <a:solidFill>
                                    <a:schemeClr val="tx1"/>
                                  </a:solidFill>
                                  <a:latin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cs typeface="Calibri Light" panose="020F0302020204030204" pitchFamily="34" charset="0"/>
                                </a:rPr>
                                <m:t>𝑗</m:t>
                              </m:r>
                            </m:e>
                          </m:mr>
                          <m:mr>
                            <m:e>
                              <m:r>
                                <a:rPr lang="en-US" b="0" i="1" smtClean="0">
                                  <a:solidFill>
                                    <a:schemeClr val="tx1"/>
                                  </a:solidFill>
                                  <a:latin typeface="Cambria Math" panose="02040503050406030204" pitchFamily="18" charset="0"/>
                                  <a:cs typeface="Calibri Light" panose="020F0302020204030204" pitchFamily="34" charset="0"/>
                                </a:rPr>
                                <m:t>0 </m:t>
                              </m:r>
                              <m:r>
                                <a:rPr lang="en-US" b="0" i="1" smtClean="0">
                                  <a:solidFill>
                                    <a:schemeClr val="tx1"/>
                                  </a:solidFill>
                                  <a:latin typeface="Cambria Math" panose="02040503050406030204" pitchFamily="18" charset="0"/>
                                  <a:cs typeface="Calibri Light" panose="020F0302020204030204" pitchFamily="34" charset="0"/>
                                </a:rPr>
                                <m:t>𝑖</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mr>
                        </m:m>
                      </m:e>
                    </m:d>
                  </m:oMath>
                </a14:m>
                <a:endParaRPr lang="en-US" dirty="0">
                  <a:solidFill>
                    <a:schemeClr val="tx1"/>
                  </a:solidFill>
                  <a:latin typeface="Calibri Light" panose="020F0302020204030204" pitchFamily="34" charset="0"/>
                  <a:cs typeface="Calibri Light" panose="020F0302020204030204" pitchFamily="34" charset="0"/>
                </a:endParaRPr>
              </a:p>
              <a:p>
                <a:endParaRPr lang="en-US" dirty="0"/>
              </a:p>
            </p:txBody>
          </p:sp>
        </mc:Choice>
        <mc:Fallback xmlns="">
          <p:sp>
            <p:nvSpPr>
              <p:cNvPr id="9" name="TextBox 8">
                <a:extLst>
                  <a:ext uri="{FF2B5EF4-FFF2-40B4-BE49-F238E27FC236}">
                    <a16:creationId xmlns:a16="http://schemas.microsoft.com/office/drawing/2014/main" id="{AB66B26F-6037-BC4D-8FEC-420316BA771F}"/>
                  </a:ext>
                </a:extLst>
              </p:cNvPr>
              <p:cNvSpPr txBox="1">
                <a:spLocks noRot="1" noChangeAspect="1" noMove="1" noResize="1" noEditPoints="1" noAdjustHandles="1" noChangeArrowheads="1" noChangeShapeType="1" noTextEdit="1"/>
              </p:cNvSpPr>
              <p:nvPr/>
            </p:nvSpPr>
            <p:spPr>
              <a:xfrm>
                <a:off x="6204857" y="4660260"/>
                <a:ext cx="5336804" cy="2582182"/>
              </a:xfrm>
              <a:prstGeom prst="rect">
                <a:avLst/>
              </a:prstGeom>
              <a:blipFill>
                <a:blip r:embed="rId5"/>
                <a:stretch>
                  <a:fillRect t="-23039" b="-65686"/>
                </a:stretch>
              </a:blipFill>
            </p:spPr>
            <p:txBody>
              <a:bodyPr/>
              <a:lstStyle/>
              <a:p>
                <a:r>
                  <a:rPr lang="en-US">
                    <a:noFill/>
                  </a:rPr>
                  <a:t> </a:t>
                </a:r>
              </a:p>
            </p:txBody>
          </p:sp>
        </mc:Fallback>
      </mc:AlternateContent>
    </p:spTree>
    <p:extLst>
      <p:ext uri="{BB962C8B-B14F-4D97-AF65-F5344CB8AC3E}">
        <p14:creationId xmlns:p14="http://schemas.microsoft.com/office/powerpoint/2010/main" val="147015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1" name="Freeform 30"/>
          <p:cNvSpPr/>
          <p:nvPr/>
        </p:nvSpPr>
        <p:spPr>
          <a:xfrm>
            <a:off x="2510348" y="2214736"/>
            <a:ext cx="6725283" cy="2177741"/>
          </a:xfrm>
          <a:custGeom>
            <a:avLst/>
            <a:gdLst>
              <a:gd name="connsiteX0" fmla="*/ 0 w 5733402"/>
              <a:gd name="connsiteY0" fmla="*/ 812800 h 1229760"/>
              <a:gd name="connsiteX1" fmla="*/ 30480 w 5733402"/>
              <a:gd name="connsiteY1" fmla="*/ 721360 h 1229760"/>
              <a:gd name="connsiteX2" fmla="*/ 264160 w 5733402"/>
              <a:gd name="connsiteY2" fmla="*/ 731520 h 1229760"/>
              <a:gd name="connsiteX3" fmla="*/ 284480 w 5733402"/>
              <a:gd name="connsiteY3" fmla="*/ 762000 h 1229760"/>
              <a:gd name="connsiteX4" fmla="*/ 314960 w 5733402"/>
              <a:gd name="connsiteY4" fmla="*/ 792480 h 1229760"/>
              <a:gd name="connsiteX5" fmla="*/ 335280 w 5733402"/>
              <a:gd name="connsiteY5" fmla="*/ 822960 h 1229760"/>
              <a:gd name="connsiteX6" fmla="*/ 365760 w 5733402"/>
              <a:gd name="connsiteY6" fmla="*/ 863600 h 1229760"/>
              <a:gd name="connsiteX7" fmla="*/ 396240 w 5733402"/>
              <a:gd name="connsiteY7" fmla="*/ 985520 h 1229760"/>
              <a:gd name="connsiteX8" fmla="*/ 406400 w 5733402"/>
              <a:gd name="connsiteY8" fmla="*/ 1016000 h 1229760"/>
              <a:gd name="connsiteX9" fmla="*/ 416560 w 5733402"/>
              <a:gd name="connsiteY9" fmla="*/ 1076960 h 1229760"/>
              <a:gd name="connsiteX10" fmla="*/ 447040 w 5733402"/>
              <a:gd name="connsiteY10" fmla="*/ 1158240 h 1229760"/>
              <a:gd name="connsiteX11" fmla="*/ 467360 w 5733402"/>
              <a:gd name="connsiteY11" fmla="*/ 1188720 h 1229760"/>
              <a:gd name="connsiteX12" fmla="*/ 477520 w 5733402"/>
              <a:gd name="connsiteY12" fmla="*/ 1219200 h 1229760"/>
              <a:gd name="connsiteX13" fmla="*/ 528320 w 5733402"/>
              <a:gd name="connsiteY13" fmla="*/ 1229360 h 1229760"/>
              <a:gd name="connsiteX14" fmla="*/ 1158240 w 5733402"/>
              <a:gd name="connsiteY14" fmla="*/ 1168400 h 1229760"/>
              <a:gd name="connsiteX15" fmla="*/ 1402080 w 5733402"/>
              <a:gd name="connsiteY15" fmla="*/ 1117600 h 1229760"/>
              <a:gd name="connsiteX16" fmla="*/ 1493520 w 5733402"/>
              <a:gd name="connsiteY16" fmla="*/ 1097280 h 1229760"/>
              <a:gd name="connsiteX17" fmla="*/ 1554480 w 5733402"/>
              <a:gd name="connsiteY17" fmla="*/ 1076960 h 1229760"/>
              <a:gd name="connsiteX18" fmla="*/ 1554480 w 5733402"/>
              <a:gd name="connsiteY18" fmla="*/ 904240 h 1229760"/>
              <a:gd name="connsiteX19" fmla="*/ 1595120 w 5733402"/>
              <a:gd name="connsiteY19" fmla="*/ 853440 h 1229760"/>
              <a:gd name="connsiteX20" fmla="*/ 1737360 w 5733402"/>
              <a:gd name="connsiteY20" fmla="*/ 833120 h 1229760"/>
              <a:gd name="connsiteX21" fmla="*/ 1981200 w 5733402"/>
              <a:gd name="connsiteY21" fmla="*/ 772160 h 1229760"/>
              <a:gd name="connsiteX22" fmla="*/ 2306320 w 5733402"/>
              <a:gd name="connsiteY22" fmla="*/ 741680 h 1229760"/>
              <a:gd name="connsiteX23" fmla="*/ 2763520 w 5733402"/>
              <a:gd name="connsiteY23" fmla="*/ 660400 h 1229760"/>
              <a:gd name="connsiteX24" fmla="*/ 2915920 w 5733402"/>
              <a:gd name="connsiteY24" fmla="*/ 650240 h 1229760"/>
              <a:gd name="connsiteX25" fmla="*/ 3027680 w 5733402"/>
              <a:gd name="connsiteY25" fmla="*/ 640080 h 1229760"/>
              <a:gd name="connsiteX26" fmla="*/ 3169920 w 5733402"/>
              <a:gd name="connsiteY26" fmla="*/ 629920 h 1229760"/>
              <a:gd name="connsiteX27" fmla="*/ 3098800 w 5733402"/>
              <a:gd name="connsiteY27" fmla="*/ 619760 h 1229760"/>
              <a:gd name="connsiteX28" fmla="*/ 3088640 w 5733402"/>
              <a:gd name="connsiteY28" fmla="*/ 538480 h 1229760"/>
              <a:gd name="connsiteX29" fmla="*/ 3048000 w 5733402"/>
              <a:gd name="connsiteY29" fmla="*/ 487680 h 1229760"/>
              <a:gd name="connsiteX30" fmla="*/ 3007360 w 5733402"/>
              <a:gd name="connsiteY30" fmla="*/ 457200 h 1229760"/>
              <a:gd name="connsiteX31" fmla="*/ 2946400 w 5733402"/>
              <a:gd name="connsiteY31" fmla="*/ 406400 h 1229760"/>
              <a:gd name="connsiteX32" fmla="*/ 2915920 w 5733402"/>
              <a:gd name="connsiteY32" fmla="*/ 396240 h 1229760"/>
              <a:gd name="connsiteX33" fmla="*/ 2885440 w 5733402"/>
              <a:gd name="connsiteY33" fmla="*/ 375920 h 1229760"/>
              <a:gd name="connsiteX34" fmla="*/ 2794000 w 5733402"/>
              <a:gd name="connsiteY34" fmla="*/ 355600 h 1229760"/>
              <a:gd name="connsiteX35" fmla="*/ 2834640 w 5733402"/>
              <a:gd name="connsiteY35" fmla="*/ 365760 h 1229760"/>
              <a:gd name="connsiteX36" fmla="*/ 3129280 w 5733402"/>
              <a:gd name="connsiteY36" fmla="*/ 355600 h 1229760"/>
              <a:gd name="connsiteX37" fmla="*/ 3149600 w 5733402"/>
              <a:gd name="connsiteY37" fmla="*/ 294640 h 1229760"/>
              <a:gd name="connsiteX38" fmla="*/ 3312160 w 5733402"/>
              <a:gd name="connsiteY38" fmla="*/ 243840 h 1229760"/>
              <a:gd name="connsiteX39" fmla="*/ 3515360 w 5733402"/>
              <a:gd name="connsiteY39" fmla="*/ 172720 h 1229760"/>
              <a:gd name="connsiteX40" fmla="*/ 4358640 w 5733402"/>
              <a:gd name="connsiteY40" fmla="*/ 20320 h 1229760"/>
              <a:gd name="connsiteX41" fmla="*/ 4612640 w 5733402"/>
              <a:gd name="connsiteY41" fmla="*/ 0 h 1229760"/>
              <a:gd name="connsiteX42" fmla="*/ 4693920 w 5733402"/>
              <a:gd name="connsiteY42" fmla="*/ 20320 h 1229760"/>
              <a:gd name="connsiteX43" fmla="*/ 4704080 w 5733402"/>
              <a:gd name="connsiteY43" fmla="*/ 60960 h 1229760"/>
              <a:gd name="connsiteX44" fmla="*/ 4724400 w 5733402"/>
              <a:gd name="connsiteY44" fmla="*/ 132080 h 1229760"/>
              <a:gd name="connsiteX45" fmla="*/ 4673600 w 5733402"/>
              <a:gd name="connsiteY45" fmla="*/ 375920 h 1229760"/>
              <a:gd name="connsiteX46" fmla="*/ 4632960 w 5733402"/>
              <a:gd name="connsiteY46" fmla="*/ 426720 h 1229760"/>
              <a:gd name="connsiteX47" fmla="*/ 4622800 w 5733402"/>
              <a:gd name="connsiteY47" fmla="*/ 457200 h 1229760"/>
              <a:gd name="connsiteX48" fmla="*/ 4592320 w 5733402"/>
              <a:gd name="connsiteY48" fmla="*/ 477520 h 1229760"/>
              <a:gd name="connsiteX49" fmla="*/ 4602480 w 5733402"/>
              <a:gd name="connsiteY49" fmla="*/ 528320 h 1229760"/>
              <a:gd name="connsiteX50" fmla="*/ 4622800 w 5733402"/>
              <a:gd name="connsiteY50" fmla="*/ 599440 h 1229760"/>
              <a:gd name="connsiteX51" fmla="*/ 4643120 w 5733402"/>
              <a:gd name="connsiteY51" fmla="*/ 1076960 h 1229760"/>
              <a:gd name="connsiteX52" fmla="*/ 4663440 w 5733402"/>
              <a:gd name="connsiteY52" fmla="*/ 1137920 h 1229760"/>
              <a:gd name="connsiteX53" fmla="*/ 4724400 w 5733402"/>
              <a:gd name="connsiteY53" fmla="*/ 1148080 h 1229760"/>
              <a:gd name="connsiteX54" fmla="*/ 4836160 w 5733402"/>
              <a:gd name="connsiteY54" fmla="*/ 1188720 h 1229760"/>
              <a:gd name="connsiteX55" fmla="*/ 5577840 w 5733402"/>
              <a:gd name="connsiteY55" fmla="*/ 1209040 h 1229760"/>
              <a:gd name="connsiteX56" fmla="*/ 5730240 w 5733402"/>
              <a:gd name="connsiteY56" fmla="*/ 1229360 h 1229760"/>
              <a:gd name="connsiteX57" fmla="*/ 5689600 w 5733402"/>
              <a:gd name="connsiteY57" fmla="*/ 1209040 h 1229760"/>
              <a:gd name="connsiteX58" fmla="*/ 5608320 w 5733402"/>
              <a:gd name="connsiteY58" fmla="*/ 1178560 h 122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3402" h="1229760">
                <a:moveTo>
                  <a:pt x="0" y="812800"/>
                </a:moveTo>
                <a:cubicBezTo>
                  <a:pt x="10160" y="782320"/>
                  <a:pt x="-228" y="730809"/>
                  <a:pt x="30480" y="721360"/>
                </a:cubicBezTo>
                <a:cubicBezTo>
                  <a:pt x="104999" y="698431"/>
                  <a:pt x="187172" y="719202"/>
                  <a:pt x="264160" y="731520"/>
                </a:cubicBezTo>
                <a:cubicBezTo>
                  <a:pt x="276217" y="733449"/>
                  <a:pt x="276663" y="752619"/>
                  <a:pt x="284480" y="762000"/>
                </a:cubicBezTo>
                <a:cubicBezTo>
                  <a:pt x="293678" y="773038"/>
                  <a:pt x="305762" y="781442"/>
                  <a:pt x="314960" y="792480"/>
                </a:cubicBezTo>
                <a:cubicBezTo>
                  <a:pt x="322777" y="801861"/>
                  <a:pt x="328183" y="813024"/>
                  <a:pt x="335280" y="822960"/>
                </a:cubicBezTo>
                <a:cubicBezTo>
                  <a:pt x="345122" y="836739"/>
                  <a:pt x="355600" y="850053"/>
                  <a:pt x="365760" y="863600"/>
                </a:cubicBezTo>
                <a:cubicBezTo>
                  <a:pt x="379000" y="929799"/>
                  <a:pt x="373682" y="910328"/>
                  <a:pt x="396240" y="985520"/>
                </a:cubicBezTo>
                <a:cubicBezTo>
                  <a:pt x="399317" y="995778"/>
                  <a:pt x="404077" y="1005545"/>
                  <a:pt x="406400" y="1016000"/>
                </a:cubicBezTo>
                <a:cubicBezTo>
                  <a:pt x="410869" y="1036110"/>
                  <a:pt x="412091" y="1056850"/>
                  <a:pt x="416560" y="1076960"/>
                </a:cubicBezTo>
                <a:cubicBezTo>
                  <a:pt x="420077" y="1092788"/>
                  <a:pt x="443876" y="1151912"/>
                  <a:pt x="447040" y="1158240"/>
                </a:cubicBezTo>
                <a:cubicBezTo>
                  <a:pt x="452501" y="1169162"/>
                  <a:pt x="461899" y="1177798"/>
                  <a:pt x="467360" y="1188720"/>
                </a:cubicBezTo>
                <a:cubicBezTo>
                  <a:pt x="472149" y="1198299"/>
                  <a:pt x="468609" y="1213259"/>
                  <a:pt x="477520" y="1219200"/>
                </a:cubicBezTo>
                <a:cubicBezTo>
                  <a:pt x="491888" y="1228779"/>
                  <a:pt x="511387" y="1225973"/>
                  <a:pt x="528320" y="1229360"/>
                </a:cubicBezTo>
                <a:cubicBezTo>
                  <a:pt x="950272" y="1204539"/>
                  <a:pt x="775446" y="1224419"/>
                  <a:pt x="1158240" y="1168400"/>
                </a:cubicBezTo>
                <a:cubicBezTo>
                  <a:pt x="1355296" y="1139563"/>
                  <a:pt x="1224103" y="1162094"/>
                  <a:pt x="1402080" y="1117600"/>
                </a:cubicBezTo>
                <a:cubicBezTo>
                  <a:pt x="1432371" y="1110027"/>
                  <a:pt x="1463351" y="1105325"/>
                  <a:pt x="1493520" y="1097280"/>
                </a:cubicBezTo>
                <a:cubicBezTo>
                  <a:pt x="1514216" y="1091761"/>
                  <a:pt x="1554480" y="1076960"/>
                  <a:pt x="1554480" y="1076960"/>
                </a:cubicBezTo>
                <a:cubicBezTo>
                  <a:pt x="1541349" y="1011303"/>
                  <a:pt x="1531016" y="984018"/>
                  <a:pt x="1554480" y="904240"/>
                </a:cubicBezTo>
                <a:cubicBezTo>
                  <a:pt x="1560599" y="883436"/>
                  <a:pt x="1574909" y="861300"/>
                  <a:pt x="1595120" y="853440"/>
                </a:cubicBezTo>
                <a:cubicBezTo>
                  <a:pt x="1639758" y="836081"/>
                  <a:pt x="1690493" y="842987"/>
                  <a:pt x="1737360" y="833120"/>
                </a:cubicBezTo>
                <a:cubicBezTo>
                  <a:pt x="1819344" y="815860"/>
                  <a:pt x="1898480" y="785454"/>
                  <a:pt x="1981200" y="772160"/>
                </a:cubicBezTo>
                <a:cubicBezTo>
                  <a:pt x="2088669" y="754888"/>
                  <a:pt x="2198565" y="757074"/>
                  <a:pt x="2306320" y="741680"/>
                </a:cubicBezTo>
                <a:cubicBezTo>
                  <a:pt x="2459554" y="719789"/>
                  <a:pt x="2609073" y="670696"/>
                  <a:pt x="2763520" y="660400"/>
                </a:cubicBezTo>
                <a:lnTo>
                  <a:pt x="2915920" y="650240"/>
                </a:lnTo>
                <a:cubicBezTo>
                  <a:pt x="2953217" y="647371"/>
                  <a:pt x="2990392" y="643063"/>
                  <a:pt x="3027680" y="640080"/>
                </a:cubicBezTo>
                <a:lnTo>
                  <a:pt x="3169920" y="629920"/>
                </a:lnTo>
                <a:lnTo>
                  <a:pt x="3098800" y="619760"/>
                </a:lnTo>
                <a:cubicBezTo>
                  <a:pt x="3080660" y="599353"/>
                  <a:pt x="3098442" y="563964"/>
                  <a:pt x="3088640" y="538480"/>
                </a:cubicBezTo>
                <a:cubicBezTo>
                  <a:pt x="3080855" y="518240"/>
                  <a:pt x="3063334" y="503014"/>
                  <a:pt x="3048000" y="487680"/>
                </a:cubicBezTo>
                <a:cubicBezTo>
                  <a:pt x="3036026" y="475706"/>
                  <a:pt x="3020217" y="468220"/>
                  <a:pt x="3007360" y="457200"/>
                </a:cubicBezTo>
                <a:cubicBezTo>
                  <a:pt x="2975902" y="430236"/>
                  <a:pt x="2982328" y="424364"/>
                  <a:pt x="2946400" y="406400"/>
                </a:cubicBezTo>
                <a:cubicBezTo>
                  <a:pt x="2936821" y="401611"/>
                  <a:pt x="2925499" y="401029"/>
                  <a:pt x="2915920" y="396240"/>
                </a:cubicBezTo>
                <a:cubicBezTo>
                  <a:pt x="2904998" y="390779"/>
                  <a:pt x="2896362" y="381381"/>
                  <a:pt x="2885440" y="375920"/>
                </a:cubicBezTo>
                <a:cubicBezTo>
                  <a:pt x="2864486" y="365443"/>
                  <a:pt x="2809609" y="355600"/>
                  <a:pt x="2794000" y="355600"/>
                </a:cubicBezTo>
                <a:cubicBezTo>
                  <a:pt x="2780036" y="355600"/>
                  <a:pt x="2821093" y="362373"/>
                  <a:pt x="2834640" y="365760"/>
                </a:cubicBezTo>
                <a:cubicBezTo>
                  <a:pt x="2932853" y="362373"/>
                  <a:pt x="3033422" y="377245"/>
                  <a:pt x="3129280" y="355600"/>
                </a:cubicBezTo>
                <a:cubicBezTo>
                  <a:pt x="3150173" y="350882"/>
                  <a:pt x="3131323" y="305809"/>
                  <a:pt x="3149600" y="294640"/>
                </a:cubicBezTo>
                <a:cubicBezTo>
                  <a:pt x="3198042" y="265037"/>
                  <a:pt x="3258576" y="262594"/>
                  <a:pt x="3312160" y="243840"/>
                </a:cubicBezTo>
                <a:cubicBezTo>
                  <a:pt x="3379893" y="220133"/>
                  <a:pt x="3445815" y="190422"/>
                  <a:pt x="3515360" y="172720"/>
                </a:cubicBezTo>
                <a:cubicBezTo>
                  <a:pt x="3645463" y="139603"/>
                  <a:pt x="4279474" y="25598"/>
                  <a:pt x="4358640" y="20320"/>
                </a:cubicBezTo>
                <a:cubicBezTo>
                  <a:pt x="4545000" y="7896"/>
                  <a:pt x="4460380" y="15226"/>
                  <a:pt x="4612640" y="0"/>
                </a:cubicBezTo>
                <a:cubicBezTo>
                  <a:pt x="4639733" y="6773"/>
                  <a:pt x="4670683" y="4829"/>
                  <a:pt x="4693920" y="20320"/>
                </a:cubicBezTo>
                <a:cubicBezTo>
                  <a:pt x="4705538" y="28066"/>
                  <a:pt x="4700244" y="47534"/>
                  <a:pt x="4704080" y="60960"/>
                </a:cubicBezTo>
                <a:cubicBezTo>
                  <a:pt x="4733231" y="162990"/>
                  <a:pt x="4692638" y="5033"/>
                  <a:pt x="4724400" y="132080"/>
                </a:cubicBezTo>
                <a:cubicBezTo>
                  <a:pt x="4710591" y="256360"/>
                  <a:pt x="4728169" y="290169"/>
                  <a:pt x="4673600" y="375920"/>
                </a:cubicBezTo>
                <a:cubicBezTo>
                  <a:pt x="4661958" y="394215"/>
                  <a:pt x="4646507" y="409787"/>
                  <a:pt x="4632960" y="426720"/>
                </a:cubicBezTo>
                <a:cubicBezTo>
                  <a:pt x="4629573" y="436880"/>
                  <a:pt x="4629490" y="448837"/>
                  <a:pt x="4622800" y="457200"/>
                </a:cubicBezTo>
                <a:cubicBezTo>
                  <a:pt x="4615172" y="466735"/>
                  <a:pt x="4595675" y="465779"/>
                  <a:pt x="4592320" y="477520"/>
                </a:cubicBezTo>
                <a:cubicBezTo>
                  <a:pt x="4587576" y="494124"/>
                  <a:pt x="4598734" y="511463"/>
                  <a:pt x="4602480" y="528320"/>
                </a:cubicBezTo>
                <a:cubicBezTo>
                  <a:pt x="4610985" y="566592"/>
                  <a:pt x="4611486" y="565498"/>
                  <a:pt x="4622800" y="599440"/>
                </a:cubicBezTo>
                <a:cubicBezTo>
                  <a:pt x="4629573" y="758613"/>
                  <a:pt x="4631130" y="918094"/>
                  <a:pt x="4643120" y="1076960"/>
                </a:cubicBezTo>
                <a:cubicBezTo>
                  <a:pt x="4644732" y="1098318"/>
                  <a:pt x="4647320" y="1123815"/>
                  <a:pt x="4663440" y="1137920"/>
                </a:cubicBezTo>
                <a:cubicBezTo>
                  <a:pt x="4678943" y="1151485"/>
                  <a:pt x="4704080" y="1144693"/>
                  <a:pt x="4724400" y="1148080"/>
                </a:cubicBezTo>
                <a:cubicBezTo>
                  <a:pt x="4747489" y="1157316"/>
                  <a:pt x="4813799" y="1184993"/>
                  <a:pt x="4836160" y="1188720"/>
                </a:cubicBezTo>
                <a:cubicBezTo>
                  <a:pt x="5120964" y="1236187"/>
                  <a:pt x="4876522" y="1198573"/>
                  <a:pt x="5577840" y="1209040"/>
                </a:cubicBezTo>
                <a:cubicBezTo>
                  <a:pt x="5605265" y="1213611"/>
                  <a:pt x="5713283" y="1232751"/>
                  <a:pt x="5730240" y="1229360"/>
                </a:cubicBezTo>
                <a:cubicBezTo>
                  <a:pt x="5745092" y="1226390"/>
                  <a:pt x="5703581" y="1214865"/>
                  <a:pt x="5689600" y="1209040"/>
                </a:cubicBezTo>
                <a:cubicBezTo>
                  <a:pt x="5662890" y="1197911"/>
                  <a:pt x="5608320" y="1178560"/>
                  <a:pt x="5608320" y="1178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H="1" flipV="1">
            <a:off x="8808655" y="3952802"/>
            <a:ext cx="20634" cy="347614"/>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H="1" flipV="1">
            <a:off x="8838812" y="4381367"/>
            <a:ext cx="20635" cy="346025"/>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3583" name="TextBox 34"/>
          <p:cNvSpPr txBox="1">
            <a:spLocks noChangeArrowheads="1"/>
          </p:cNvSpPr>
          <p:nvPr/>
        </p:nvSpPr>
        <p:spPr bwMode="auto">
          <a:xfrm>
            <a:off x="1905596" y="1341735"/>
            <a:ext cx="3051605"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Initial random weights</a:t>
            </a:r>
          </a:p>
        </p:txBody>
      </p:sp>
      <p:sp>
        <p:nvSpPr>
          <p:cNvPr id="35"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Why Is Non-Linearity Important?</a:t>
            </a:r>
          </a:p>
        </p:txBody>
      </p:sp>
      <p:sp>
        <p:nvSpPr>
          <p:cNvPr id="2" name="TextBox 1">
            <a:extLst>
              <a:ext uri="{FF2B5EF4-FFF2-40B4-BE49-F238E27FC236}">
                <a16:creationId xmlns:a16="http://schemas.microsoft.com/office/drawing/2014/main" id="{44CB55F9-1092-7B4C-8498-ED6A44D9343A}"/>
              </a:ext>
            </a:extLst>
          </p:cNvPr>
          <p:cNvSpPr txBox="1"/>
          <p:nvPr/>
        </p:nvSpPr>
        <p:spPr>
          <a:xfrm>
            <a:off x="8084633" y="2814725"/>
            <a:ext cx="2319233" cy="369332"/>
          </a:xfrm>
          <a:prstGeom prst="rect">
            <a:avLst/>
          </a:prstGeom>
          <a:noFill/>
        </p:spPr>
        <p:txBody>
          <a:bodyPr wrap="square" rtlCol="0">
            <a:spAutoFit/>
          </a:bodyPr>
          <a:lstStyle/>
          <a:p>
            <a:r>
              <a:rPr lang="en-US" dirty="0"/>
              <a:t>Decision Boundary</a:t>
            </a:r>
          </a:p>
        </p:txBody>
      </p:sp>
    </p:spTree>
    <p:extLst>
      <p:ext uri="{BB962C8B-B14F-4D97-AF65-F5344CB8AC3E}">
        <p14:creationId xmlns:p14="http://schemas.microsoft.com/office/powerpoint/2010/main" val="1538768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V="1">
            <a:off x="9011825" y="4319463"/>
            <a:ext cx="101586" cy="325391"/>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889606" y="4643266"/>
            <a:ext cx="111109" cy="347613"/>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5630" name="TextBox 34"/>
          <p:cNvSpPr txBox="1">
            <a:spLocks noChangeArrowheads="1"/>
          </p:cNvSpPr>
          <p:nvPr/>
        </p:nvSpPr>
        <p:spPr bwMode="auto">
          <a:xfrm>
            <a:off x="1905597" y="1341735"/>
            <a:ext cx="6165400"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Present a training instance / adjust the weights</a:t>
            </a:r>
          </a:p>
        </p:txBody>
      </p:sp>
      <p:sp>
        <p:nvSpPr>
          <p:cNvPr id="4" name="Freeform 3"/>
          <p:cNvSpPr/>
          <p:nvPr/>
        </p:nvSpPr>
        <p:spPr>
          <a:xfrm>
            <a:off x="2530981" y="2367113"/>
            <a:ext cx="6653856" cy="2499958"/>
          </a:xfrm>
          <a:custGeom>
            <a:avLst/>
            <a:gdLst>
              <a:gd name="connsiteX0" fmla="*/ 0 w 6654800"/>
              <a:gd name="connsiteY0" fmla="*/ 1351280 h 2499360"/>
              <a:gd name="connsiteX1" fmla="*/ 101600 w 6654800"/>
              <a:gd name="connsiteY1" fmla="*/ 1341120 h 2499360"/>
              <a:gd name="connsiteX2" fmla="*/ 162560 w 6654800"/>
              <a:gd name="connsiteY2" fmla="*/ 1320800 h 2499360"/>
              <a:gd name="connsiteX3" fmla="*/ 203200 w 6654800"/>
              <a:gd name="connsiteY3" fmla="*/ 1310640 h 2499360"/>
              <a:gd name="connsiteX4" fmla="*/ 233680 w 6654800"/>
              <a:gd name="connsiteY4" fmla="*/ 1290320 h 2499360"/>
              <a:gd name="connsiteX5" fmla="*/ 274320 w 6654800"/>
              <a:gd name="connsiteY5" fmla="*/ 1259840 h 2499360"/>
              <a:gd name="connsiteX6" fmla="*/ 355600 w 6654800"/>
              <a:gd name="connsiteY6" fmla="*/ 1239520 h 2499360"/>
              <a:gd name="connsiteX7" fmla="*/ 528320 w 6654800"/>
              <a:gd name="connsiteY7" fmla="*/ 1249680 h 2499360"/>
              <a:gd name="connsiteX8" fmla="*/ 548640 w 6654800"/>
              <a:gd name="connsiteY8" fmla="*/ 1280160 h 2499360"/>
              <a:gd name="connsiteX9" fmla="*/ 579120 w 6654800"/>
              <a:gd name="connsiteY9" fmla="*/ 1300480 h 2499360"/>
              <a:gd name="connsiteX10" fmla="*/ 609600 w 6654800"/>
              <a:gd name="connsiteY10" fmla="*/ 1330960 h 2499360"/>
              <a:gd name="connsiteX11" fmla="*/ 650240 w 6654800"/>
              <a:gd name="connsiteY11" fmla="*/ 1351280 h 2499360"/>
              <a:gd name="connsiteX12" fmla="*/ 690880 w 6654800"/>
              <a:gd name="connsiteY12" fmla="*/ 1391920 h 2499360"/>
              <a:gd name="connsiteX13" fmla="*/ 721360 w 6654800"/>
              <a:gd name="connsiteY13" fmla="*/ 1463040 h 2499360"/>
              <a:gd name="connsiteX14" fmla="*/ 802640 w 6654800"/>
              <a:gd name="connsiteY14" fmla="*/ 1483360 h 2499360"/>
              <a:gd name="connsiteX15" fmla="*/ 812800 w 6654800"/>
              <a:gd name="connsiteY15" fmla="*/ 1513840 h 2499360"/>
              <a:gd name="connsiteX16" fmla="*/ 853440 w 6654800"/>
              <a:gd name="connsiteY16" fmla="*/ 1574800 h 2499360"/>
              <a:gd name="connsiteX17" fmla="*/ 934720 w 6654800"/>
              <a:gd name="connsiteY17" fmla="*/ 1584960 h 2499360"/>
              <a:gd name="connsiteX18" fmla="*/ 995680 w 6654800"/>
              <a:gd name="connsiteY18" fmla="*/ 1625600 h 2499360"/>
              <a:gd name="connsiteX19" fmla="*/ 1066800 w 6654800"/>
              <a:gd name="connsiteY19" fmla="*/ 1645920 h 2499360"/>
              <a:gd name="connsiteX20" fmla="*/ 1087120 w 6654800"/>
              <a:gd name="connsiteY20" fmla="*/ 1676400 h 2499360"/>
              <a:gd name="connsiteX21" fmla="*/ 1158240 w 6654800"/>
              <a:gd name="connsiteY21" fmla="*/ 1717040 h 2499360"/>
              <a:gd name="connsiteX22" fmla="*/ 1259840 w 6654800"/>
              <a:gd name="connsiteY22" fmla="*/ 1747520 h 2499360"/>
              <a:gd name="connsiteX23" fmla="*/ 1432560 w 6654800"/>
              <a:gd name="connsiteY23" fmla="*/ 1757680 h 2499360"/>
              <a:gd name="connsiteX24" fmla="*/ 1483360 w 6654800"/>
              <a:gd name="connsiteY24" fmla="*/ 1778000 h 2499360"/>
              <a:gd name="connsiteX25" fmla="*/ 1524000 w 6654800"/>
              <a:gd name="connsiteY25" fmla="*/ 1818640 h 2499360"/>
              <a:gd name="connsiteX26" fmla="*/ 1584960 w 6654800"/>
              <a:gd name="connsiteY26" fmla="*/ 1808480 h 2499360"/>
              <a:gd name="connsiteX27" fmla="*/ 1645920 w 6654800"/>
              <a:gd name="connsiteY27" fmla="*/ 1767840 h 2499360"/>
              <a:gd name="connsiteX28" fmla="*/ 1706880 w 6654800"/>
              <a:gd name="connsiteY28" fmla="*/ 1666240 h 2499360"/>
              <a:gd name="connsiteX29" fmla="*/ 1717040 w 6654800"/>
              <a:gd name="connsiteY29" fmla="*/ 1635760 h 2499360"/>
              <a:gd name="connsiteX30" fmla="*/ 1818640 w 6654800"/>
              <a:gd name="connsiteY30" fmla="*/ 1605280 h 2499360"/>
              <a:gd name="connsiteX31" fmla="*/ 1869440 w 6654800"/>
              <a:gd name="connsiteY31" fmla="*/ 1595120 h 2499360"/>
              <a:gd name="connsiteX32" fmla="*/ 1910080 w 6654800"/>
              <a:gd name="connsiteY32" fmla="*/ 1584960 h 2499360"/>
              <a:gd name="connsiteX33" fmla="*/ 1991360 w 6654800"/>
              <a:gd name="connsiteY33" fmla="*/ 1574800 h 2499360"/>
              <a:gd name="connsiteX34" fmla="*/ 2052320 w 6654800"/>
              <a:gd name="connsiteY34" fmla="*/ 1584960 h 2499360"/>
              <a:gd name="connsiteX35" fmla="*/ 2082800 w 6654800"/>
              <a:gd name="connsiteY35" fmla="*/ 1615440 h 2499360"/>
              <a:gd name="connsiteX36" fmla="*/ 2113280 w 6654800"/>
              <a:gd name="connsiteY36" fmla="*/ 1625600 h 2499360"/>
              <a:gd name="connsiteX37" fmla="*/ 2143760 w 6654800"/>
              <a:gd name="connsiteY37" fmla="*/ 1656080 h 2499360"/>
              <a:gd name="connsiteX38" fmla="*/ 2174240 w 6654800"/>
              <a:gd name="connsiteY38" fmla="*/ 1645920 h 2499360"/>
              <a:gd name="connsiteX39" fmla="*/ 2214880 w 6654800"/>
              <a:gd name="connsiteY39" fmla="*/ 1635760 h 2499360"/>
              <a:gd name="connsiteX40" fmla="*/ 2458720 w 6654800"/>
              <a:gd name="connsiteY40" fmla="*/ 1584960 h 2499360"/>
              <a:gd name="connsiteX41" fmla="*/ 2479040 w 6654800"/>
              <a:gd name="connsiteY41" fmla="*/ 1544320 h 2499360"/>
              <a:gd name="connsiteX42" fmla="*/ 2489200 w 6654800"/>
              <a:gd name="connsiteY42" fmla="*/ 1513840 h 2499360"/>
              <a:gd name="connsiteX43" fmla="*/ 2509520 w 6654800"/>
              <a:gd name="connsiteY43" fmla="*/ 1483360 h 2499360"/>
              <a:gd name="connsiteX44" fmla="*/ 2529840 w 6654800"/>
              <a:gd name="connsiteY44" fmla="*/ 1442720 h 2499360"/>
              <a:gd name="connsiteX45" fmla="*/ 2580640 w 6654800"/>
              <a:gd name="connsiteY45" fmla="*/ 1422400 h 2499360"/>
              <a:gd name="connsiteX46" fmla="*/ 2702560 w 6654800"/>
              <a:gd name="connsiteY46" fmla="*/ 1432560 h 2499360"/>
              <a:gd name="connsiteX47" fmla="*/ 2733040 w 6654800"/>
              <a:gd name="connsiteY47" fmla="*/ 1513840 h 2499360"/>
              <a:gd name="connsiteX48" fmla="*/ 2763520 w 6654800"/>
              <a:gd name="connsiteY48" fmla="*/ 1524000 h 2499360"/>
              <a:gd name="connsiteX49" fmla="*/ 2824480 w 6654800"/>
              <a:gd name="connsiteY49" fmla="*/ 1493520 h 2499360"/>
              <a:gd name="connsiteX50" fmla="*/ 2885440 w 6654800"/>
              <a:gd name="connsiteY50" fmla="*/ 1452880 h 2499360"/>
              <a:gd name="connsiteX51" fmla="*/ 2926080 w 6654800"/>
              <a:gd name="connsiteY51" fmla="*/ 1422400 h 2499360"/>
              <a:gd name="connsiteX52" fmla="*/ 2956560 w 6654800"/>
              <a:gd name="connsiteY52" fmla="*/ 1391920 h 2499360"/>
              <a:gd name="connsiteX53" fmla="*/ 2987040 w 6654800"/>
              <a:gd name="connsiteY53" fmla="*/ 1381760 h 2499360"/>
              <a:gd name="connsiteX54" fmla="*/ 3007360 w 6654800"/>
              <a:gd name="connsiteY54" fmla="*/ 1351280 h 2499360"/>
              <a:gd name="connsiteX55" fmla="*/ 3017520 w 6654800"/>
              <a:gd name="connsiteY55" fmla="*/ 1320800 h 2499360"/>
              <a:gd name="connsiteX56" fmla="*/ 3048000 w 6654800"/>
              <a:gd name="connsiteY56" fmla="*/ 1300480 h 2499360"/>
              <a:gd name="connsiteX57" fmla="*/ 3058160 w 6654800"/>
              <a:gd name="connsiteY57" fmla="*/ 1270000 h 2499360"/>
              <a:gd name="connsiteX58" fmla="*/ 3088640 w 6654800"/>
              <a:gd name="connsiteY58" fmla="*/ 1239520 h 2499360"/>
              <a:gd name="connsiteX59" fmla="*/ 3108960 w 6654800"/>
              <a:gd name="connsiteY59" fmla="*/ 1209040 h 2499360"/>
              <a:gd name="connsiteX60" fmla="*/ 3119120 w 6654800"/>
              <a:gd name="connsiteY60" fmla="*/ 1087120 h 2499360"/>
              <a:gd name="connsiteX61" fmla="*/ 3149600 w 6654800"/>
              <a:gd name="connsiteY61" fmla="*/ 1036320 h 2499360"/>
              <a:gd name="connsiteX62" fmla="*/ 3200400 w 6654800"/>
              <a:gd name="connsiteY62" fmla="*/ 894080 h 2499360"/>
              <a:gd name="connsiteX63" fmla="*/ 3230880 w 6654800"/>
              <a:gd name="connsiteY63" fmla="*/ 863600 h 2499360"/>
              <a:gd name="connsiteX64" fmla="*/ 3261360 w 6654800"/>
              <a:gd name="connsiteY64" fmla="*/ 853440 h 2499360"/>
              <a:gd name="connsiteX65" fmla="*/ 3373120 w 6654800"/>
              <a:gd name="connsiteY65" fmla="*/ 853440 h 2499360"/>
              <a:gd name="connsiteX66" fmla="*/ 3393440 w 6654800"/>
              <a:gd name="connsiteY66" fmla="*/ 772160 h 2499360"/>
              <a:gd name="connsiteX67" fmla="*/ 3434080 w 6654800"/>
              <a:gd name="connsiteY67" fmla="*/ 731520 h 2499360"/>
              <a:gd name="connsiteX68" fmla="*/ 3464560 w 6654800"/>
              <a:gd name="connsiteY68" fmla="*/ 619760 h 2499360"/>
              <a:gd name="connsiteX69" fmla="*/ 3474720 w 6654800"/>
              <a:gd name="connsiteY69" fmla="*/ 579120 h 2499360"/>
              <a:gd name="connsiteX70" fmla="*/ 3495040 w 6654800"/>
              <a:gd name="connsiteY70" fmla="*/ 548640 h 2499360"/>
              <a:gd name="connsiteX71" fmla="*/ 3505200 w 6654800"/>
              <a:gd name="connsiteY71" fmla="*/ 487680 h 2499360"/>
              <a:gd name="connsiteX72" fmla="*/ 3545840 w 6654800"/>
              <a:gd name="connsiteY72" fmla="*/ 477520 h 2499360"/>
              <a:gd name="connsiteX73" fmla="*/ 3667760 w 6654800"/>
              <a:gd name="connsiteY73" fmla="*/ 467360 h 2499360"/>
              <a:gd name="connsiteX74" fmla="*/ 3749040 w 6654800"/>
              <a:gd name="connsiteY74" fmla="*/ 416560 h 2499360"/>
              <a:gd name="connsiteX75" fmla="*/ 3799840 w 6654800"/>
              <a:gd name="connsiteY75" fmla="*/ 365760 h 2499360"/>
              <a:gd name="connsiteX76" fmla="*/ 3992880 w 6654800"/>
              <a:gd name="connsiteY76" fmla="*/ 193040 h 2499360"/>
              <a:gd name="connsiteX77" fmla="*/ 4043680 w 6654800"/>
              <a:gd name="connsiteY77" fmla="*/ 213360 h 2499360"/>
              <a:gd name="connsiteX78" fmla="*/ 4104640 w 6654800"/>
              <a:gd name="connsiteY78" fmla="*/ 223520 h 2499360"/>
              <a:gd name="connsiteX79" fmla="*/ 4155440 w 6654800"/>
              <a:gd name="connsiteY79" fmla="*/ 233680 h 2499360"/>
              <a:gd name="connsiteX80" fmla="*/ 4236720 w 6654800"/>
              <a:gd name="connsiteY80" fmla="*/ 254000 h 2499360"/>
              <a:gd name="connsiteX81" fmla="*/ 4277360 w 6654800"/>
              <a:gd name="connsiteY81" fmla="*/ 264160 h 2499360"/>
              <a:gd name="connsiteX82" fmla="*/ 4378960 w 6654800"/>
              <a:gd name="connsiteY82" fmla="*/ 254000 h 2499360"/>
              <a:gd name="connsiteX83" fmla="*/ 4490720 w 6654800"/>
              <a:gd name="connsiteY83" fmla="*/ 162560 h 2499360"/>
              <a:gd name="connsiteX84" fmla="*/ 4582160 w 6654800"/>
              <a:gd name="connsiteY84" fmla="*/ 81280 h 2499360"/>
              <a:gd name="connsiteX85" fmla="*/ 4632960 w 6654800"/>
              <a:gd name="connsiteY85" fmla="*/ 40640 h 2499360"/>
              <a:gd name="connsiteX86" fmla="*/ 4714240 w 6654800"/>
              <a:gd name="connsiteY86" fmla="*/ 0 h 2499360"/>
              <a:gd name="connsiteX87" fmla="*/ 4856480 w 6654800"/>
              <a:gd name="connsiteY87" fmla="*/ 20320 h 2499360"/>
              <a:gd name="connsiteX88" fmla="*/ 4927600 w 6654800"/>
              <a:gd name="connsiteY88" fmla="*/ 40640 h 2499360"/>
              <a:gd name="connsiteX89" fmla="*/ 4978400 w 6654800"/>
              <a:gd name="connsiteY89" fmla="*/ 71120 h 2499360"/>
              <a:gd name="connsiteX90" fmla="*/ 5029200 w 6654800"/>
              <a:gd name="connsiteY90" fmla="*/ 132080 h 2499360"/>
              <a:gd name="connsiteX91" fmla="*/ 5059680 w 6654800"/>
              <a:gd name="connsiteY91" fmla="*/ 162560 h 2499360"/>
              <a:gd name="connsiteX92" fmla="*/ 5100320 w 6654800"/>
              <a:gd name="connsiteY92" fmla="*/ 314960 h 2499360"/>
              <a:gd name="connsiteX93" fmla="*/ 5130800 w 6654800"/>
              <a:gd name="connsiteY93" fmla="*/ 325120 h 2499360"/>
              <a:gd name="connsiteX94" fmla="*/ 5181600 w 6654800"/>
              <a:gd name="connsiteY94" fmla="*/ 355600 h 2499360"/>
              <a:gd name="connsiteX95" fmla="*/ 5222240 w 6654800"/>
              <a:gd name="connsiteY95" fmla="*/ 375920 h 2499360"/>
              <a:gd name="connsiteX96" fmla="*/ 5262880 w 6654800"/>
              <a:gd name="connsiteY96" fmla="*/ 436880 h 2499360"/>
              <a:gd name="connsiteX97" fmla="*/ 5283200 w 6654800"/>
              <a:gd name="connsiteY97" fmla="*/ 467360 h 2499360"/>
              <a:gd name="connsiteX98" fmla="*/ 5293360 w 6654800"/>
              <a:gd name="connsiteY98" fmla="*/ 497840 h 2499360"/>
              <a:gd name="connsiteX99" fmla="*/ 5313680 w 6654800"/>
              <a:gd name="connsiteY99" fmla="*/ 538480 h 2499360"/>
              <a:gd name="connsiteX100" fmla="*/ 5334000 w 6654800"/>
              <a:gd name="connsiteY100" fmla="*/ 619760 h 2499360"/>
              <a:gd name="connsiteX101" fmla="*/ 5354320 w 6654800"/>
              <a:gd name="connsiteY101" fmla="*/ 650240 h 2499360"/>
              <a:gd name="connsiteX102" fmla="*/ 5364480 w 6654800"/>
              <a:gd name="connsiteY102" fmla="*/ 680720 h 2499360"/>
              <a:gd name="connsiteX103" fmla="*/ 5394960 w 6654800"/>
              <a:gd name="connsiteY103" fmla="*/ 701040 h 2499360"/>
              <a:gd name="connsiteX104" fmla="*/ 5425440 w 6654800"/>
              <a:gd name="connsiteY104" fmla="*/ 731520 h 2499360"/>
              <a:gd name="connsiteX105" fmla="*/ 5476240 w 6654800"/>
              <a:gd name="connsiteY105" fmla="*/ 772160 h 2499360"/>
              <a:gd name="connsiteX106" fmla="*/ 5577840 w 6654800"/>
              <a:gd name="connsiteY106" fmla="*/ 924560 h 2499360"/>
              <a:gd name="connsiteX107" fmla="*/ 5638800 w 6654800"/>
              <a:gd name="connsiteY107" fmla="*/ 1005840 h 2499360"/>
              <a:gd name="connsiteX108" fmla="*/ 5709920 w 6654800"/>
              <a:gd name="connsiteY108" fmla="*/ 1168400 h 2499360"/>
              <a:gd name="connsiteX109" fmla="*/ 5720080 w 6654800"/>
              <a:gd name="connsiteY109" fmla="*/ 1219200 h 2499360"/>
              <a:gd name="connsiteX110" fmla="*/ 5781040 w 6654800"/>
              <a:gd name="connsiteY110" fmla="*/ 1270000 h 2499360"/>
              <a:gd name="connsiteX111" fmla="*/ 5872480 w 6654800"/>
              <a:gd name="connsiteY111" fmla="*/ 1371600 h 2499360"/>
              <a:gd name="connsiteX112" fmla="*/ 5923280 w 6654800"/>
              <a:gd name="connsiteY112" fmla="*/ 1452880 h 2499360"/>
              <a:gd name="connsiteX113" fmla="*/ 5984240 w 6654800"/>
              <a:gd name="connsiteY113" fmla="*/ 1524000 h 2499360"/>
              <a:gd name="connsiteX114" fmla="*/ 6055360 w 6654800"/>
              <a:gd name="connsiteY114" fmla="*/ 1666240 h 2499360"/>
              <a:gd name="connsiteX115" fmla="*/ 6136640 w 6654800"/>
              <a:gd name="connsiteY115" fmla="*/ 1778000 h 2499360"/>
              <a:gd name="connsiteX116" fmla="*/ 6146800 w 6654800"/>
              <a:gd name="connsiteY116" fmla="*/ 1991360 h 2499360"/>
              <a:gd name="connsiteX117" fmla="*/ 6156960 w 6654800"/>
              <a:gd name="connsiteY117" fmla="*/ 2021840 h 2499360"/>
              <a:gd name="connsiteX118" fmla="*/ 6268720 w 6654800"/>
              <a:gd name="connsiteY118" fmla="*/ 2042160 h 2499360"/>
              <a:gd name="connsiteX119" fmla="*/ 6319520 w 6654800"/>
              <a:gd name="connsiteY119" fmla="*/ 2052320 h 2499360"/>
              <a:gd name="connsiteX120" fmla="*/ 6350000 w 6654800"/>
              <a:gd name="connsiteY120" fmla="*/ 2072640 h 2499360"/>
              <a:gd name="connsiteX121" fmla="*/ 6390640 w 6654800"/>
              <a:gd name="connsiteY121" fmla="*/ 2092960 h 2499360"/>
              <a:gd name="connsiteX122" fmla="*/ 6410960 w 6654800"/>
              <a:gd name="connsiteY122" fmla="*/ 2123440 h 2499360"/>
              <a:gd name="connsiteX123" fmla="*/ 6471920 w 6654800"/>
              <a:gd name="connsiteY123" fmla="*/ 2164080 h 2499360"/>
              <a:gd name="connsiteX124" fmla="*/ 6502400 w 6654800"/>
              <a:gd name="connsiteY124" fmla="*/ 2225040 h 2499360"/>
              <a:gd name="connsiteX125" fmla="*/ 6512560 w 6654800"/>
              <a:gd name="connsiteY125" fmla="*/ 2275840 h 2499360"/>
              <a:gd name="connsiteX126" fmla="*/ 6563360 w 6654800"/>
              <a:gd name="connsiteY126" fmla="*/ 2326640 h 2499360"/>
              <a:gd name="connsiteX127" fmla="*/ 6634480 w 6654800"/>
              <a:gd name="connsiteY127" fmla="*/ 2458720 h 2499360"/>
              <a:gd name="connsiteX128" fmla="*/ 6654800 w 6654800"/>
              <a:gd name="connsiteY128"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654800" h="2499360">
                <a:moveTo>
                  <a:pt x="0" y="1351280"/>
                </a:moveTo>
                <a:cubicBezTo>
                  <a:pt x="33867" y="1347893"/>
                  <a:pt x="68147" y="1347392"/>
                  <a:pt x="101600" y="1341120"/>
                </a:cubicBezTo>
                <a:cubicBezTo>
                  <a:pt x="122652" y="1337173"/>
                  <a:pt x="141780" y="1325995"/>
                  <a:pt x="162560" y="1320800"/>
                </a:cubicBezTo>
                <a:lnTo>
                  <a:pt x="203200" y="1310640"/>
                </a:lnTo>
                <a:cubicBezTo>
                  <a:pt x="213360" y="1303867"/>
                  <a:pt x="223744" y="1297417"/>
                  <a:pt x="233680" y="1290320"/>
                </a:cubicBezTo>
                <a:cubicBezTo>
                  <a:pt x="247459" y="1280478"/>
                  <a:pt x="259618" y="1268241"/>
                  <a:pt x="274320" y="1259840"/>
                </a:cubicBezTo>
                <a:cubicBezTo>
                  <a:pt x="291142" y="1250227"/>
                  <a:pt x="342737" y="1242093"/>
                  <a:pt x="355600" y="1239520"/>
                </a:cubicBezTo>
                <a:cubicBezTo>
                  <a:pt x="413173" y="1242907"/>
                  <a:pt x="471884" y="1237799"/>
                  <a:pt x="528320" y="1249680"/>
                </a:cubicBezTo>
                <a:cubicBezTo>
                  <a:pt x="540269" y="1252196"/>
                  <a:pt x="540006" y="1271526"/>
                  <a:pt x="548640" y="1280160"/>
                </a:cubicBezTo>
                <a:cubicBezTo>
                  <a:pt x="557274" y="1288794"/>
                  <a:pt x="569739" y="1292663"/>
                  <a:pt x="579120" y="1300480"/>
                </a:cubicBezTo>
                <a:cubicBezTo>
                  <a:pt x="590158" y="1309678"/>
                  <a:pt x="597908" y="1322609"/>
                  <a:pt x="609600" y="1330960"/>
                </a:cubicBezTo>
                <a:cubicBezTo>
                  <a:pt x="621925" y="1339763"/>
                  <a:pt x="638123" y="1342193"/>
                  <a:pt x="650240" y="1351280"/>
                </a:cubicBezTo>
                <a:cubicBezTo>
                  <a:pt x="665566" y="1362775"/>
                  <a:pt x="677333" y="1378373"/>
                  <a:pt x="690880" y="1391920"/>
                </a:cubicBezTo>
                <a:cubicBezTo>
                  <a:pt x="694832" y="1407727"/>
                  <a:pt x="701313" y="1453017"/>
                  <a:pt x="721360" y="1463040"/>
                </a:cubicBezTo>
                <a:cubicBezTo>
                  <a:pt x="746339" y="1475529"/>
                  <a:pt x="802640" y="1483360"/>
                  <a:pt x="802640" y="1483360"/>
                </a:cubicBezTo>
                <a:cubicBezTo>
                  <a:pt x="806027" y="1493520"/>
                  <a:pt x="809858" y="1503542"/>
                  <a:pt x="812800" y="1513840"/>
                </a:cubicBezTo>
                <a:cubicBezTo>
                  <a:pt x="822078" y="1546313"/>
                  <a:pt x="814703" y="1564235"/>
                  <a:pt x="853440" y="1574800"/>
                </a:cubicBezTo>
                <a:cubicBezTo>
                  <a:pt x="879782" y="1581984"/>
                  <a:pt x="907627" y="1581573"/>
                  <a:pt x="934720" y="1584960"/>
                </a:cubicBezTo>
                <a:cubicBezTo>
                  <a:pt x="955040" y="1598507"/>
                  <a:pt x="971988" y="1619677"/>
                  <a:pt x="995680" y="1625600"/>
                </a:cubicBezTo>
                <a:cubicBezTo>
                  <a:pt x="1046710" y="1638357"/>
                  <a:pt x="1023073" y="1631344"/>
                  <a:pt x="1066800" y="1645920"/>
                </a:cubicBezTo>
                <a:cubicBezTo>
                  <a:pt x="1073573" y="1656080"/>
                  <a:pt x="1078486" y="1667766"/>
                  <a:pt x="1087120" y="1676400"/>
                </a:cubicBezTo>
                <a:cubicBezTo>
                  <a:pt x="1099339" y="1688619"/>
                  <a:pt x="1144959" y="1711728"/>
                  <a:pt x="1158240" y="1717040"/>
                </a:cubicBezTo>
                <a:cubicBezTo>
                  <a:pt x="1168371" y="1721093"/>
                  <a:pt x="1240193" y="1745649"/>
                  <a:pt x="1259840" y="1747520"/>
                </a:cubicBezTo>
                <a:cubicBezTo>
                  <a:pt x="1317253" y="1752988"/>
                  <a:pt x="1374987" y="1754293"/>
                  <a:pt x="1432560" y="1757680"/>
                </a:cubicBezTo>
                <a:cubicBezTo>
                  <a:pt x="1449493" y="1764453"/>
                  <a:pt x="1469349" y="1766324"/>
                  <a:pt x="1483360" y="1778000"/>
                </a:cubicBezTo>
                <a:cubicBezTo>
                  <a:pt x="1555609" y="1838207"/>
                  <a:pt x="1424658" y="1785526"/>
                  <a:pt x="1524000" y="1818640"/>
                </a:cubicBezTo>
                <a:cubicBezTo>
                  <a:pt x="1544320" y="1815253"/>
                  <a:pt x="1565944" y="1816403"/>
                  <a:pt x="1584960" y="1808480"/>
                </a:cubicBezTo>
                <a:cubicBezTo>
                  <a:pt x="1607503" y="1799087"/>
                  <a:pt x="1645920" y="1767840"/>
                  <a:pt x="1645920" y="1767840"/>
                </a:cubicBezTo>
                <a:cubicBezTo>
                  <a:pt x="1674811" y="1724503"/>
                  <a:pt x="1688135" y="1709978"/>
                  <a:pt x="1706880" y="1666240"/>
                </a:cubicBezTo>
                <a:cubicBezTo>
                  <a:pt x="1711099" y="1656396"/>
                  <a:pt x="1709467" y="1643333"/>
                  <a:pt x="1717040" y="1635760"/>
                </a:cubicBezTo>
                <a:cubicBezTo>
                  <a:pt x="1741043" y="1611757"/>
                  <a:pt x="1790430" y="1610409"/>
                  <a:pt x="1818640" y="1605280"/>
                </a:cubicBezTo>
                <a:cubicBezTo>
                  <a:pt x="1835630" y="1602191"/>
                  <a:pt x="1852583" y="1598866"/>
                  <a:pt x="1869440" y="1595120"/>
                </a:cubicBezTo>
                <a:cubicBezTo>
                  <a:pt x="1883071" y="1592091"/>
                  <a:pt x="1896306" y="1587256"/>
                  <a:pt x="1910080" y="1584960"/>
                </a:cubicBezTo>
                <a:cubicBezTo>
                  <a:pt x="1937013" y="1580471"/>
                  <a:pt x="1964267" y="1578187"/>
                  <a:pt x="1991360" y="1574800"/>
                </a:cubicBezTo>
                <a:cubicBezTo>
                  <a:pt x="2011680" y="1578187"/>
                  <a:pt x="2033495" y="1576593"/>
                  <a:pt x="2052320" y="1584960"/>
                </a:cubicBezTo>
                <a:cubicBezTo>
                  <a:pt x="2065450" y="1590796"/>
                  <a:pt x="2070845" y="1607470"/>
                  <a:pt x="2082800" y="1615440"/>
                </a:cubicBezTo>
                <a:cubicBezTo>
                  <a:pt x="2091711" y="1621381"/>
                  <a:pt x="2103120" y="1622213"/>
                  <a:pt x="2113280" y="1625600"/>
                </a:cubicBezTo>
                <a:cubicBezTo>
                  <a:pt x="2123440" y="1635760"/>
                  <a:pt x="2130129" y="1651536"/>
                  <a:pt x="2143760" y="1656080"/>
                </a:cubicBezTo>
                <a:cubicBezTo>
                  <a:pt x="2153920" y="1659467"/>
                  <a:pt x="2163942" y="1648862"/>
                  <a:pt x="2174240" y="1645920"/>
                </a:cubicBezTo>
                <a:cubicBezTo>
                  <a:pt x="2187666" y="1642084"/>
                  <a:pt x="2201333" y="1639147"/>
                  <a:pt x="2214880" y="1635760"/>
                </a:cubicBezTo>
                <a:cubicBezTo>
                  <a:pt x="2326640" y="1561253"/>
                  <a:pt x="2251456" y="1596475"/>
                  <a:pt x="2458720" y="1584960"/>
                </a:cubicBezTo>
                <a:cubicBezTo>
                  <a:pt x="2465493" y="1571413"/>
                  <a:pt x="2473074" y="1558241"/>
                  <a:pt x="2479040" y="1544320"/>
                </a:cubicBezTo>
                <a:cubicBezTo>
                  <a:pt x="2483259" y="1534476"/>
                  <a:pt x="2484411" y="1523419"/>
                  <a:pt x="2489200" y="1513840"/>
                </a:cubicBezTo>
                <a:cubicBezTo>
                  <a:pt x="2494661" y="1502918"/>
                  <a:pt x="2503462" y="1493962"/>
                  <a:pt x="2509520" y="1483360"/>
                </a:cubicBezTo>
                <a:cubicBezTo>
                  <a:pt x="2517034" y="1470210"/>
                  <a:pt x="2518341" y="1452577"/>
                  <a:pt x="2529840" y="1442720"/>
                </a:cubicBezTo>
                <a:cubicBezTo>
                  <a:pt x="2543687" y="1430851"/>
                  <a:pt x="2563707" y="1429173"/>
                  <a:pt x="2580640" y="1422400"/>
                </a:cubicBezTo>
                <a:cubicBezTo>
                  <a:pt x="2621280" y="1425787"/>
                  <a:pt x="2663348" y="1421357"/>
                  <a:pt x="2702560" y="1432560"/>
                </a:cubicBezTo>
                <a:cubicBezTo>
                  <a:pt x="2728148" y="1439871"/>
                  <a:pt x="2726582" y="1504152"/>
                  <a:pt x="2733040" y="1513840"/>
                </a:cubicBezTo>
                <a:cubicBezTo>
                  <a:pt x="2738981" y="1522751"/>
                  <a:pt x="2753360" y="1520613"/>
                  <a:pt x="2763520" y="1524000"/>
                </a:cubicBezTo>
                <a:cubicBezTo>
                  <a:pt x="2794068" y="1513817"/>
                  <a:pt x="2798219" y="1515404"/>
                  <a:pt x="2824480" y="1493520"/>
                </a:cubicBezTo>
                <a:cubicBezTo>
                  <a:pt x="2875217" y="1451239"/>
                  <a:pt x="2831875" y="1470735"/>
                  <a:pt x="2885440" y="1452880"/>
                </a:cubicBezTo>
                <a:cubicBezTo>
                  <a:pt x="2898987" y="1442720"/>
                  <a:pt x="2913223" y="1433420"/>
                  <a:pt x="2926080" y="1422400"/>
                </a:cubicBezTo>
                <a:cubicBezTo>
                  <a:pt x="2936989" y="1413049"/>
                  <a:pt x="2944605" y="1399890"/>
                  <a:pt x="2956560" y="1391920"/>
                </a:cubicBezTo>
                <a:cubicBezTo>
                  <a:pt x="2965471" y="1385979"/>
                  <a:pt x="2976880" y="1385147"/>
                  <a:pt x="2987040" y="1381760"/>
                </a:cubicBezTo>
                <a:cubicBezTo>
                  <a:pt x="2993813" y="1371600"/>
                  <a:pt x="3001899" y="1362202"/>
                  <a:pt x="3007360" y="1351280"/>
                </a:cubicBezTo>
                <a:cubicBezTo>
                  <a:pt x="3012149" y="1341701"/>
                  <a:pt x="3010830" y="1329163"/>
                  <a:pt x="3017520" y="1320800"/>
                </a:cubicBezTo>
                <a:cubicBezTo>
                  <a:pt x="3025148" y="1311265"/>
                  <a:pt x="3037840" y="1307253"/>
                  <a:pt x="3048000" y="1300480"/>
                </a:cubicBezTo>
                <a:cubicBezTo>
                  <a:pt x="3051387" y="1290320"/>
                  <a:pt x="3052219" y="1278911"/>
                  <a:pt x="3058160" y="1270000"/>
                </a:cubicBezTo>
                <a:cubicBezTo>
                  <a:pt x="3066130" y="1258045"/>
                  <a:pt x="3079442" y="1250558"/>
                  <a:pt x="3088640" y="1239520"/>
                </a:cubicBezTo>
                <a:cubicBezTo>
                  <a:pt x="3096457" y="1230139"/>
                  <a:pt x="3102187" y="1219200"/>
                  <a:pt x="3108960" y="1209040"/>
                </a:cubicBezTo>
                <a:cubicBezTo>
                  <a:pt x="3112347" y="1168400"/>
                  <a:pt x="3109780" y="1126817"/>
                  <a:pt x="3119120" y="1087120"/>
                </a:cubicBezTo>
                <a:cubicBezTo>
                  <a:pt x="3123643" y="1067897"/>
                  <a:pt x="3144028" y="1055265"/>
                  <a:pt x="3149600" y="1036320"/>
                </a:cubicBezTo>
                <a:cubicBezTo>
                  <a:pt x="3208734" y="835265"/>
                  <a:pt x="3124731" y="957138"/>
                  <a:pt x="3200400" y="894080"/>
                </a:cubicBezTo>
                <a:cubicBezTo>
                  <a:pt x="3211438" y="884882"/>
                  <a:pt x="3218925" y="871570"/>
                  <a:pt x="3230880" y="863600"/>
                </a:cubicBezTo>
                <a:cubicBezTo>
                  <a:pt x="3239791" y="857659"/>
                  <a:pt x="3251200" y="856827"/>
                  <a:pt x="3261360" y="853440"/>
                </a:cubicBezTo>
                <a:cubicBezTo>
                  <a:pt x="3285073" y="858183"/>
                  <a:pt x="3351537" y="877721"/>
                  <a:pt x="3373120" y="853440"/>
                </a:cubicBezTo>
                <a:cubicBezTo>
                  <a:pt x="3391674" y="832567"/>
                  <a:pt x="3380951" y="797139"/>
                  <a:pt x="3393440" y="772160"/>
                </a:cubicBezTo>
                <a:cubicBezTo>
                  <a:pt x="3402008" y="755025"/>
                  <a:pt x="3420533" y="745067"/>
                  <a:pt x="3434080" y="731520"/>
                </a:cubicBezTo>
                <a:cubicBezTo>
                  <a:pt x="3453071" y="674546"/>
                  <a:pt x="3441643" y="711430"/>
                  <a:pt x="3464560" y="619760"/>
                </a:cubicBezTo>
                <a:cubicBezTo>
                  <a:pt x="3467947" y="606213"/>
                  <a:pt x="3466974" y="590738"/>
                  <a:pt x="3474720" y="579120"/>
                </a:cubicBezTo>
                <a:lnTo>
                  <a:pt x="3495040" y="548640"/>
                </a:lnTo>
                <a:cubicBezTo>
                  <a:pt x="3498427" y="528320"/>
                  <a:pt x="3493226" y="504443"/>
                  <a:pt x="3505200" y="487680"/>
                </a:cubicBezTo>
                <a:cubicBezTo>
                  <a:pt x="3513316" y="476317"/>
                  <a:pt x="3531984" y="479252"/>
                  <a:pt x="3545840" y="477520"/>
                </a:cubicBezTo>
                <a:cubicBezTo>
                  <a:pt x="3586306" y="472462"/>
                  <a:pt x="3627120" y="470747"/>
                  <a:pt x="3667760" y="467360"/>
                </a:cubicBezTo>
                <a:cubicBezTo>
                  <a:pt x="3706693" y="447893"/>
                  <a:pt x="3715125" y="446707"/>
                  <a:pt x="3749040" y="416560"/>
                </a:cubicBezTo>
                <a:cubicBezTo>
                  <a:pt x="3766938" y="400650"/>
                  <a:pt x="3781942" y="381670"/>
                  <a:pt x="3799840" y="365760"/>
                </a:cubicBezTo>
                <a:cubicBezTo>
                  <a:pt x="4013095" y="176200"/>
                  <a:pt x="3861623" y="324297"/>
                  <a:pt x="3992880" y="193040"/>
                </a:cubicBezTo>
                <a:cubicBezTo>
                  <a:pt x="4009813" y="199813"/>
                  <a:pt x="4026085" y="208561"/>
                  <a:pt x="4043680" y="213360"/>
                </a:cubicBezTo>
                <a:cubicBezTo>
                  <a:pt x="4063554" y="218780"/>
                  <a:pt x="4084372" y="219835"/>
                  <a:pt x="4104640" y="223520"/>
                </a:cubicBezTo>
                <a:cubicBezTo>
                  <a:pt x="4121630" y="226609"/>
                  <a:pt x="4138614" y="229797"/>
                  <a:pt x="4155440" y="233680"/>
                </a:cubicBezTo>
                <a:cubicBezTo>
                  <a:pt x="4182652" y="239960"/>
                  <a:pt x="4209627" y="247227"/>
                  <a:pt x="4236720" y="254000"/>
                </a:cubicBezTo>
                <a:lnTo>
                  <a:pt x="4277360" y="264160"/>
                </a:lnTo>
                <a:cubicBezTo>
                  <a:pt x="4311227" y="260773"/>
                  <a:pt x="4348231" y="268633"/>
                  <a:pt x="4378960" y="254000"/>
                </a:cubicBezTo>
                <a:cubicBezTo>
                  <a:pt x="4422418" y="233306"/>
                  <a:pt x="4453363" y="192913"/>
                  <a:pt x="4490720" y="162560"/>
                </a:cubicBezTo>
                <a:cubicBezTo>
                  <a:pt x="4659398" y="25509"/>
                  <a:pt x="4435263" y="211855"/>
                  <a:pt x="4582160" y="81280"/>
                </a:cubicBezTo>
                <a:cubicBezTo>
                  <a:pt x="4598368" y="66873"/>
                  <a:pt x="4614492" y="52005"/>
                  <a:pt x="4632960" y="40640"/>
                </a:cubicBezTo>
                <a:cubicBezTo>
                  <a:pt x="4658758" y="24764"/>
                  <a:pt x="4714240" y="0"/>
                  <a:pt x="4714240" y="0"/>
                </a:cubicBezTo>
                <a:cubicBezTo>
                  <a:pt x="4796139" y="27300"/>
                  <a:pt x="4678406" y="-9359"/>
                  <a:pt x="4856480" y="20320"/>
                </a:cubicBezTo>
                <a:cubicBezTo>
                  <a:pt x="4880800" y="24373"/>
                  <a:pt x="4903893" y="33867"/>
                  <a:pt x="4927600" y="40640"/>
                </a:cubicBezTo>
                <a:cubicBezTo>
                  <a:pt x="4944533" y="50800"/>
                  <a:pt x="4962602" y="59272"/>
                  <a:pt x="4978400" y="71120"/>
                </a:cubicBezTo>
                <a:cubicBezTo>
                  <a:pt x="5017977" y="100803"/>
                  <a:pt x="5000517" y="97660"/>
                  <a:pt x="5029200" y="132080"/>
                </a:cubicBezTo>
                <a:cubicBezTo>
                  <a:pt x="5038398" y="143118"/>
                  <a:pt x="5049520" y="152400"/>
                  <a:pt x="5059680" y="162560"/>
                </a:cubicBezTo>
                <a:cubicBezTo>
                  <a:pt x="5060879" y="167354"/>
                  <a:pt x="5094488" y="305629"/>
                  <a:pt x="5100320" y="314960"/>
                </a:cubicBezTo>
                <a:cubicBezTo>
                  <a:pt x="5105996" y="324042"/>
                  <a:pt x="5121221" y="320331"/>
                  <a:pt x="5130800" y="325120"/>
                </a:cubicBezTo>
                <a:cubicBezTo>
                  <a:pt x="5148463" y="333951"/>
                  <a:pt x="5164338" y="346010"/>
                  <a:pt x="5181600" y="355600"/>
                </a:cubicBezTo>
                <a:cubicBezTo>
                  <a:pt x="5194840" y="362955"/>
                  <a:pt x="5208693" y="369147"/>
                  <a:pt x="5222240" y="375920"/>
                </a:cubicBezTo>
                <a:lnTo>
                  <a:pt x="5262880" y="436880"/>
                </a:lnTo>
                <a:cubicBezTo>
                  <a:pt x="5269653" y="447040"/>
                  <a:pt x="5279339" y="455776"/>
                  <a:pt x="5283200" y="467360"/>
                </a:cubicBezTo>
                <a:cubicBezTo>
                  <a:pt x="5286587" y="477520"/>
                  <a:pt x="5289141" y="487996"/>
                  <a:pt x="5293360" y="497840"/>
                </a:cubicBezTo>
                <a:cubicBezTo>
                  <a:pt x="5299326" y="511761"/>
                  <a:pt x="5308891" y="524112"/>
                  <a:pt x="5313680" y="538480"/>
                </a:cubicBezTo>
                <a:cubicBezTo>
                  <a:pt x="5322511" y="564974"/>
                  <a:pt x="5318509" y="596523"/>
                  <a:pt x="5334000" y="619760"/>
                </a:cubicBezTo>
                <a:cubicBezTo>
                  <a:pt x="5340773" y="629920"/>
                  <a:pt x="5348859" y="639318"/>
                  <a:pt x="5354320" y="650240"/>
                </a:cubicBezTo>
                <a:cubicBezTo>
                  <a:pt x="5359109" y="659819"/>
                  <a:pt x="5357790" y="672357"/>
                  <a:pt x="5364480" y="680720"/>
                </a:cubicBezTo>
                <a:cubicBezTo>
                  <a:pt x="5372108" y="690255"/>
                  <a:pt x="5385579" y="693223"/>
                  <a:pt x="5394960" y="701040"/>
                </a:cubicBezTo>
                <a:cubicBezTo>
                  <a:pt x="5405998" y="710238"/>
                  <a:pt x="5414627" y="722058"/>
                  <a:pt x="5425440" y="731520"/>
                </a:cubicBezTo>
                <a:cubicBezTo>
                  <a:pt x="5441760" y="745800"/>
                  <a:pt x="5462803" y="755140"/>
                  <a:pt x="5476240" y="772160"/>
                </a:cubicBezTo>
                <a:cubicBezTo>
                  <a:pt x="5514072" y="820080"/>
                  <a:pt x="5541208" y="875717"/>
                  <a:pt x="5577840" y="924560"/>
                </a:cubicBezTo>
                <a:cubicBezTo>
                  <a:pt x="5598160" y="951653"/>
                  <a:pt x="5620851" y="977121"/>
                  <a:pt x="5638800" y="1005840"/>
                </a:cubicBezTo>
                <a:cubicBezTo>
                  <a:pt x="5664174" y="1046439"/>
                  <a:pt x="5695748" y="1122341"/>
                  <a:pt x="5709920" y="1168400"/>
                </a:cubicBezTo>
                <a:cubicBezTo>
                  <a:pt x="5714998" y="1184905"/>
                  <a:pt x="5712357" y="1203754"/>
                  <a:pt x="5720080" y="1219200"/>
                </a:cubicBezTo>
                <a:cubicBezTo>
                  <a:pt x="5733292" y="1245623"/>
                  <a:pt x="5760618" y="1252495"/>
                  <a:pt x="5781040" y="1270000"/>
                </a:cubicBezTo>
                <a:cubicBezTo>
                  <a:pt x="5807938" y="1293056"/>
                  <a:pt x="5854211" y="1346024"/>
                  <a:pt x="5872480" y="1371600"/>
                </a:cubicBezTo>
                <a:cubicBezTo>
                  <a:pt x="5891050" y="1397599"/>
                  <a:pt x="5904386" y="1427116"/>
                  <a:pt x="5923280" y="1452880"/>
                </a:cubicBezTo>
                <a:cubicBezTo>
                  <a:pt x="5941744" y="1478059"/>
                  <a:pt x="5967805" y="1497452"/>
                  <a:pt x="5984240" y="1524000"/>
                </a:cubicBezTo>
                <a:cubicBezTo>
                  <a:pt x="6012142" y="1569072"/>
                  <a:pt x="6023554" y="1623832"/>
                  <a:pt x="6055360" y="1666240"/>
                </a:cubicBezTo>
                <a:cubicBezTo>
                  <a:pt x="6123646" y="1757289"/>
                  <a:pt x="6097534" y="1719341"/>
                  <a:pt x="6136640" y="1778000"/>
                </a:cubicBezTo>
                <a:cubicBezTo>
                  <a:pt x="6140027" y="1849120"/>
                  <a:pt x="6140887" y="1920405"/>
                  <a:pt x="6146800" y="1991360"/>
                </a:cubicBezTo>
                <a:cubicBezTo>
                  <a:pt x="6147689" y="2002033"/>
                  <a:pt x="6147074" y="2017721"/>
                  <a:pt x="6156960" y="2021840"/>
                </a:cubicBezTo>
                <a:cubicBezTo>
                  <a:pt x="6191911" y="2036403"/>
                  <a:pt x="6231504" y="2035182"/>
                  <a:pt x="6268720" y="2042160"/>
                </a:cubicBezTo>
                <a:cubicBezTo>
                  <a:pt x="6285693" y="2045342"/>
                  <a:pt x="6302587" y="2048933"/>
                  <a:pt x="6319520" y="2052320"/>
                </a:cubicBezTo>
                <a:cubicBezTo>
                  <a:pt x="6329680" y="2059093"/>
                  <a:pt x="6339398" y="2066582"/>
                  <a:pt x="6350000" y="2072640"/>
                </a:cubicBezTo>
                <a:cubicBezTo>
                  <a:pt x="6363150" y="2080154"/>
                  <a:pt x="6379005" y="2083264"/>
                  <a:pt x="6390640" y="2092960"/>
                </a:cubicBezTo>
                <a:cubicBezTo>
                  <a:pt x="6400021" y="2100777"/>
                  <a:pt x="6401770" y="2115399"/>
                  <a:pt x="6410960" y="2123440"/>
                </a:cubicBezTo>
                <a:cubicBezTo>
                  <a:pt x="6429339" y="2139522"/>
                  <a:pt x="6471920" y="2164080"/>
                  <a:pt x="6471920" y="2164080"/>
                </a:cubicBezTo>
                <a:cubicBezTo>
                  <a:pt x="6491786" y="2193879"/>
                  <a:pt x="6493987" y="2191389"/>
                  <a:pt x="6502400" y="2225040"/>
                </a:cubicBezTo>
                <a:cubicBezTo>
                  <a:pt x="6506588" y="2241793"/>
                  <a:pt x="6506497" y="2259671"/>
                  <a:pt x="6512560" y="2275840"/>
                </a:cubicBezTo>
                <a:cubicBezTo>
                  <a:pt x="6523849" y="2305944"/>
                  <a:pt x="6538524" y="2310083"/>
                  <a:pt x="6563360" y="2326640"/>
                </a:cubicBezTo>
                <a:cubicBezTo>
                  <a:pt x="6585236" y="2363100"/>
                  <a:pt x="6622112" y="2421616"/>
                  <a:pt x="6634480" y="2458720"/>
                </a:cubicBezTo>
                <a:cubicBezTo>
                  <a:pt x="6646155" y="2493744"/>
                  <a:pt x="6637067" y="2481627"/>
                  <a:pt x="665480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2"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 Decision Boundary Perspective…</a:t>
            </a:r>
          </a:p>
        </p:txBody>
      </p:sp>
    </p:spTree>
    <p:extLst>
      <p:ext uri="{BB962C8B-B14F-4D97-AF65-F5344CB8AC3E}">
        <p14:creationId xmlns:p14="http://schemas.microsoft.com/office/powerpoint/2010/main" val="541290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H="1">
            <a:off x="8818179" y="4516284"/>
            <a:ext cx="142854" cy="474594"/>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30874" y="4217876"/>
            <a:ext cx="141268" cy="425390"/>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8702" name="TextBox 34"/>
          <p:cNvSpPr txBox="1">
            <a:spLocks noChangeArrowheads="1"/>
          </p:cNvSpPr>
          <p:nvPr/>
        </p:nvSpPr>
        <p:spPr bwMode="auto">
          <a:xfrm>
            <a:off x="1905596" y="1341735"/>
            <a:ext cx="1879745"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Eventually ….</a:t>
            </a:r>
          </a:p>
        </p:txBody>
      </p:sp>
      <p:sp>
        <p:nvSpPr>
          <p:cNvPr id="3" name="Freeform 2"/>
          <p:cNvSpPr/>
          <p:nvPr/>
        </p:nvSpPr>
        <p:spPr>
          <a:xfrm>
            <a:off x="2245271" y="1879819"/>
            <a:ext cx="7142737" cy="3150741"/>
          </a:xfrm>
          <a:custGeom>
            <a:avLst/>
            <a:gdLst>
              <a:gd name="connsiteX0" fmla="*/ 0 w 7142480"/>
              <a:gd name="connsiteY0" fmla="*/ 1605280 h 3150465"/>
              <a:gd name="connsiteX1" fmla="*/ 91440 w 7142480"/>
              <a:gd name="connsiteY1" fmla="*/ 1625600 h 3150465"/>
              <a:gd name="connsiteX2" fmla="*/ 162560 w 7142480"/>
              <a:gd name="connsiteY2" fmla="*/ 1666240 h 3150465"/>
              <a:gd name="connsiteX3" fmla="*/ 223520 w 7142480"/>
              <a:gd name="connsiteY3" fmla="*/ 1737360 h 3150465"/>
              <a:gd name="connsiteX4" fmla="*/ 243840 w 7142480"/>
              <a:gd name="connsiteY4" fmla="*/ 1767840 h 3150465"/>
              <a:gd name="connsiteX5" fmla="*/ 294640 w 7142480"/>
              <a:gd name="connsiteY5" fmla="*/ 1778000 h 3150465"/>
              <a:gd name="connsiteX6" fmla="*/ 325120 w 7142480"/>
              <a:gd name="connsiteY6" fmla="*/ 1788160 h 3150465"/>
              <a:gd name="connsiteX7" fmla="*/ 355600 w 7142480"/>
              <a:gd name="connsiteY7" fmla="*/ 1808480 h 3150465"/>
              <a:gd name="connsiteX8" fmla="*/ 396240 w 7142480"/>
              <a:gd name="connsiteY8" fmla="*/ 1838960 h 3150465"/>
              <a:gd name="connsiteX9" fmla="*/ 436880 w 7142480"/>
              <a:gd name="connsiteY9" fmla="*/ 1849120 h 3150465"/>
              <a:gd name="connsiteX10" fmla="*/ 487680 w 7142480"/>
              <a:gd name="connsiteY10" fmla="*/ 1889760 h 3150465"/>
              <a:gd name="connsiteX11" fmla="*/ 579120 w 7142480"/>
              <a:gd name="connsiteY11" fmla="*/ 1920240 h 3150465"/>
              <a:gd name="connsiteX12" fmla="*/ 792480 w 7142480"/>
              <a:gd name="connsiteY12" fmla="*/ 1910080 h 3150465"/>
              <a:gd name="connsiteX13" fmla="*/ 822960 w 7142480"/>
              <a:gd name="connsiteY13" fmla="*/ 1899920 h 3150465"/>
              <a:gd name="connsiteX14" fmla="*/ 944880 w 7142480"/>
              <a:gd name="connsiteY14" fmla="*/ 1879600 h 3150465"/>
              <a:gd name="connsiteX15" fmla="*/ 995680 w 7142480"/>
              <a:gd name="connsiteY15" fmla="*/ 1859280 h 3150465"/>
              <a:gd name="connsiteX16" fmla="*/ 1036320 w 7142480"/>
              <a:gd name="connsiteY16" fmla="*/ 1849120 h 3150465"/>
              <a:gd name="connsiteX17" fmla="*/ 1066800 w 7142480"/>
              <a:gd name="connsiteY17" fmla="*/ 1838960 h 3150465"/>
              <a:gd name="connsiteX18" fmla="*/ 1188720 w 7142480"/>
              <a:gd name="connsiteY18" fmla="*/ 1828800 h 3150465"/>
              <a:gd name="connsiteX19" fmla="*/ 1290320 w 7142480"/>
              <a:gd name="connsiteY19" fmla="*/ 1808480 h 3150465"/>
              <a:gd name="connsiteX20" fmla="*/ 1320800 w 7142480"/>
              <a:gd name="connsiteY20" fmla="*/ 1818640 h 3150465"/>
              <a:gd name="connsiteX21" fmla="*/ 1341120 w 7142480"/>
              <a:gd name="connsiteY21" fmla="*/ 1849120 h 3150465"/>
              <a:gd name="connsiteX22" fmla="*/ 1371600 w 7142480"/>
              <a:gd name="connsiteY22" fmla="*/ 1869440 h 3150465"/>
              <a:gd name="connsiteX23" fmla="*/ 1412240 w 7142480"/>
              <a:gd name="connsiteY23" fmla="*/ 1930400 h 3150465"/>
              <a:gd name="connsiteX24" fmla="*/ 1422400 w 7142480"/>
              <a:gd name="connsiteY24" fmla="*/ 1960880 h 3150465"/>
              <a:gd name="connsiteX25" fmla="*/ 1432560 w 7142480"/>
              <a:gd name="connsiteY25" fmla="*/ 2001520 h 3150465"/>
              <a:gd name="connsiteX26" fmla="*/ 1452880 w 7142480"/>
              <a:gd name="connsiteY26" fmla="*/ 2042160 h 3150465"/>
              <a:gd name="connsiteX27" fmla="*/ 1463040 w 7142480"/>
              <a:gd name="connsiteY27" fmla="*/ 2072640 h 3150465"/>
              <a:gd name="connsiteX28" fmla="*/ 1473200 w 7142480"/>
              <a:gd name="connsiteY28" fmla="*/ 2123440 h 3150465"/>
              <a:gd name="connsiteX29" fmla="*/ 1534160 w 7142480"/>
              <a:gd name="connsiteY29" fmla="*/ 2143760 h 3150465"/>
              <a:gd name="connsiteX30" fmla="*/ 1564640 w 7142480"/>
              <a:gd name="connsiteY30" fmla="*/ 2164080 h 3150465"/>
              <a:gd name="connsiteX31" fmla="*/ 1574800 w 7142480"/>
              <a:gd name="connsiteY31" fmla="*/ 2194560 h 3150465"/>
              <a:gd name="connsiteX32" fmla="*/ 1605280 w 7142480"/>
              <a:gd name="connsiteY32" fmla="*/ 2225040 h 3150465"/>
              <a:gd name="connsiteX33" fmla="*/ 1635760 w 7142480"/>
              <a:gd name="connsiteY33" fmla="*/ 2438400 h 3150465"/>
              <a:gd name="connsiteX34" fmla="*/ 1666240 w 7142480"/>
              <a:gd name="connsiteY34" fmla="*/ 2468880 h 3150465"/>
              <a:gd name="connsiteX35" fmla="*/ 1696720 w 7142480"/>
              <a:gd name="connsiteY35" fmla="*/ 2550160 h 3150465"/>
              <a:gd name="connsiteX36" fmla="*/ 1706880 w 7142480"/>
              <a:gd name="connsiteY36" fmla="*/ 2580640 h 3150465"/>
              <a:gd name="connsiteX37" fmla="*/ 1727200 w 7142480"/>
              <a:gd name="connsiteY37" fmla="*/ 2631440 h 3150465"/>
              <a:gd name="connsiteX38" fmla="*/ 1737360 w 7142480"/>
              <a:gd name="connsiteY38" fmla="*/ 2692400 h 3150465"/>
              <a:gd name="connsiteX39" fmla="*/ 1767840 w 7142480"/>
              <a:gd name="connsiteY39" fmla="*/ 2702560 h 3150465"/>
              <a:gd name="connsiteX40" fmla="*/ 1818640 w 7142480"/>
              <a:gd name="connsiteY40" fmla="*/ 2712720 h 3150465"/>
              <a:gd name="connsiteX41" fmla="*/ 1849120 w 7142480"/>
              <a:gd name="connsiteY41" fmla="*/ 2722880 h 3150465"/>
              <a:gd name="connsiteX42" fmla="*/ 1940560 w 7142480"/>
              <a:gd name="connsiteY42" fmla="*/ 2743200 h 3150465"/>
              <a:gd name="connsiteX43" fmla="*/ 2021840 w 7142480"/>
              <a:gd name="connsiteY43" fmla="*/ 2783840 h 3150465"/>
              <a:gd name="connsiteX44" fmla="*/ 2062480 w 7142480"/>
              <a:gd name="connsiteY44" fmla="*/ 2814320 h 3150465"/>
              <a:gd name="connsiteX45" fmla="*/ 2123440 w 7142480"/>
              <a:gd name="connsiteY45" fmla="*/ 2854960 h 3150465"/>
              <a:gd name="connsiteX46" fmla="*/ 2225040 w 7142480"/>
              <a:gd name="connsiteY46" fmla="*/ 2773680 h 3150465"/>
              <a:gd name="connsiteX47" fmla="*/ 2265680 w 7142480"/>
              <a:gd name="connsiteY47" fmla="*/ 2712720 h 3150465"/>
              <a:gd name="connsiteX48" fmla="*/ 2336800 w 7142480"/>
              <a:gd name="connsiteY48" fmla="*/ 2631440 h 3150465"/>
              <a:gd name="connsiteX49" fmla="*/ 2418080 w 7142480"/>
              <a:gd name="connsiteY49" fmla="*/ 2580640 h 3150465"/>
              <a:gd name="connsiteX50" fmla="*/ 2448560 w 7142480"/>
              <a:gd name="connsiteY50" fmla="*/ 2540000 h 3150465"/>
              <a:gd name="connsiteX51" fmla="*/ 2509520 w 7142480"/>
              <a:gd name="connsiteY51" fmla="*/ 2468880 h 3150465"/>
              <a:gd name="connsiteX52" fmla="*/ 2550160 w 7142480"/>
              <a:gd name="connsiteY52" fmla="*/ 2448560 h 3150465"/>
              <a:gd name="connsiteX53" fmla="*/ 2580640 w 7142480"/>
              <a:gd name="connsiteY53" fmla="*/ 2418080 h 3150465"/>
              <a:gd name="connsiteX54" fmla="*/ 2611120 w 7142480"/>
              <a:gd name="connsiteY54" fmla="*/ 2407920 h 3150465"/>
              <a:gd name="connsiteX55" fmla="*/ 2641600 w 7142480"/>
              <a:gd name="connsiteY55" fmla="*/ 2387600 h 3150465"/>
              <a:gd name="connsiteX56" fmla="*/ 2672080 w 7142480"/>
              <a:gd name="connsiteY56" fmla="*/ 2377440 h 3150465"/>
              <a:gd name="connsiteX57" fmla="*/ 2733040 w 7142480"/>
              <a:gd name="connsiteY57" fmla="*/ 2336800 h 3150465"/>
              <a:gd name="connsiteX58" fmla="*/ 2875280 w 7142480"/>
              <a:gd name="connsiteY58" fmla="*/ 2286000 h 3150465"/>
              <a:gd name="connsiteX59" fmla="*/ 2956560 w 7142480"/>
              <a:gd name="connsiteY59" fmla="*/ 2245360 h 3150465"/>
              <a:gd name="connsiteX60" fmla="*/ 3017520 w 7142480"/>
              <a:gd name="connsiteY60" fmla="*/ 2194560 h 3150465"/>
              <a:gd name="connsiteX61" fmla="*/ 3048000 w 7142480"/>
              <a:gd name="connsiteY61" fmla="*/ 2184400 h 3150465"/>
              <a:gd name="connsiteX62" fmla="*/ 3078480 w 7142480"/>
              <a:gd name="connsiteY62" fmla="*/ 2153920 h 3150465"/>
              <a:gd name="connsiteX63" fmla="*/ 3180080 w 7142480"/>
              <a:gd name="connsiteY63" fmla="*/ 2082800 h 3150465"/>
              <a:gd name="connsiteX64" fmla="*/ 3210560 w 7142480"/>
              <a:gd name="connsiteY64" fmla="*/ 2062480 h 3150465"/>
              <a:gd name="connsiteX65" fmla="*/ 3261360 w 7142480"/>
              <a:gd name="connsiteY65" fmla="*/ 1940560 h 3150465"/>
              <a:gd name="connsiteX66" fmla="*/ 3271520 w 7142480"/>
              <a:gd name="connsiteY66" fmla="*/ 1910080 h 3150465"/>
              <a:gd name="connsiteX67" fmla="*/ 3312160 w 7142480"/>
              <a:gd name="connsiteY67" fmla="*/ 1879600 h 3150465"/>
              <a:gd name="connsiteX68" fmla="*/ 3332480 w 7142480"/>
              <a:gd name="connsiteY68" fmla="*/ 1798320 h 3150465"/>
              <a:gd name="connsiteX69" fmla="*/ 3362960 w 7142480"/>
              <a:gd name="connsiteY69" fmla="*/ 1727200 h 3150465"/>
              <a:gd name="connsiteX70" fmla="*/ 3220720 w 7142480"/>
              <a:gd name="connsiteY70" fmla="*/ 1676400 h 3150465"/>
              <a:gd name="connsiteX71" fmla="*/ 3190240 w 7142480"/>
              <a:gd name="connsiteY71" fmla="*/ 1645920 h 3150465"/>
              <a:gd name="connsiteX72" fmla="*/ 3180080 w 7142480"/>
              <a:gd name="connsiteY72" fmla="*/ 1615440 h 3150465"/>
              <a:gd name="connsiteX73" fmla="*/ 3169920 w 7142480"/>
              <a:gd name="connsiteY73" fmla="*/ 1544320 h 3150465"/>
              <a:gd name="connsiteX74" fmla="*/ 3078480 w 7142480"/>
              <a:gd name="connsiteY74" fmla="*/ 1402080 h 3150465"/>
              <a:gd name="connsiteX75" fmla="*/ 3048000 w 7142480"/>
              <a:gd name="connsiteY75" fmla="*/ 1330960 h 3150465"/>
              <a:gd name="connsiteX76" fmla="*/ 2956560 w 7142480"/>
              <a:gd name="connsiteY76" fmla="*/ 1320800 h 3150465"/>
              <a:gd name="connsiteX77" fmla="*/ 2783840 w 7142480"/>
              <a:gd name="connsiteY77" fmla="*/ 1219200 h 3150465"/>
              <a:gd name="connsiteX78" fmla="*/ 2702560 w 7142480"/>
              <a:gd name="connsiteY78" fmla="*/ 1137920 h 3150465"/>
              <a:gd name="connsiteX79" fmla="*/ 2661920 w 7142480"/>
              <a:gd name="connsiteY79" fmla="*/ 1076960 h 3150465"/>
              <a:gd name="connsiteX80" fmla="*/ 2641600 w 7142480"/>
              <a:gd name="connsiteY80" fmla="*/ 1046480 h 3150465"/>
              <a:gd name="connsiteX81" fmla="*/ 2580640 w 7142480"/>
              <a:gd name="connsiteY81" fmla="*/ 1076960 h 3150465"/>
              <a:gd name="connsiteX82" fmla="*/ 2651760 w 7142480"/>
              <a:gd name="connsiteY82" fmla="*/ 914400 h 3150465"/>
              <a:gd name="connsiteX83" fmla="*/ 2672080 w 7142480"/>
              <a:gd name="connsiteY83" fmla="*/ 822960 h 3150465"/>
              <a:gd name="connsiteX84" fmla="*/ 2682240 w 7142480"/>
              <a:gd name="connsiteY84" fmla="*/ 782320 h 3150465"/>
              <a:gd name="connsiteX85" fmla="*/ 2722880 w 7142480"/>
              <a:gd name="connsiteY85" fmla="*/ 619760 h 3150465"/>
              <a:gd name="connsiteX86" fmla="*/ 2753360 w 7142480"/>
              <a:gd name="connsiteY86" fmla="*/ 558800 h 3150465"/>
              <a:gd name="connsiteX87" fmla="*/ 2794000 w 7142480"/>
              <a:gd name="connsiteY87" fmla="*/ 538480 h 3150465"/>
              <a:gd name="connsiteX88" fmla="*/ 2905760 w 7142480"/>
              <a:gd name="connsiteY88" fmla="*/ 457200 h 3150465"/>
              <a:gd name="connsiteX89" fmla="*/ 3007360 w 7142480"/>
              <a:gd name="connsiteY89" fmla="*/ 375920 h 3150465"/>
              <a:gd name="connsiteX90" fmla="*/ 3281680 w 7142480"/>
              <a:gd name="connsiteY90" fmla="*/ 233680 h 3150465"/>
              <a:gd name="connsiteX91" fmla="*/ 3495040 w 7142480"/>
              <a:gd name="connsiteY91" fmla="*/ 142240 h 3150465"/>
              <a:gd name="connsiteX92" fmla="*/ 3667760 w 7142480"/>
              <a:gd name="connsiteY92" fmla="*/ 91440 h 3150465"/>
              <a:gd name="connsiteX93" fmla="*/ 3942080 w 7142480"/>
              <a:gd name="connsiteY93" fmla="*/ 30480 h 3150465"/>
              <a:gd name="connsiteX94" fmla="*/ 4104640 w 7142480"/>
              <a:gd name="connsiteY94" fmla="*/ 20320 h 3150465"/>
              <a:gd name="connsiteX95" fmla="*/ 4277360 w 7142480"/>
              <a:gd name="connsiteY95" fmla="*/ 0 h 3150465"/>
              <a:gd name="connsiteX96" fmla="*/ 4409440 w 7142480"/>
              <a:gd name="connsiteY96" fmla="*/ 40640 h 3150465"/>
              <a:gd name="connsiteX97" fmla="*/ 4429760 w 7142480"/>
              <a:gd name="connsiteY97" fmla="*/ 71120 h 3150465"/>
              <a:gd name="connsiteX98" fmla="*/ 4439920 w 7142480"/>
              <a:gd name="connsiteY98" fmla="*/ 193040 h 3150465"/>
              <a:gd name="connsiteX99" fmla="*/ 4450080 w 7142480"/>
              <a:gd name="connsiteY99" fmla="*/ 233680 h 3150465"/>
              <a:gd name="connsiteX100" fmla="*/ 4460240 w 7142480"/>
              <a:gd name="connsiteY100" fmla="*/ 284480 h 3150465"/>
              <a:gd name="connsiteX101" fmla="*/ 4429760 w 7142480"/>
              <a:gd name="connsiteY101" fmla="*/ 650240 h 3150465"/>
              <a:gd name="connsiteX102" fmla="*/ 4368800 w 7142480"/>
              <a:gd name="connsiteY102" fmla="*/ 731520 h 3150465"/>
              <a:gd name="connsiteX103" fmla="*/ 4318000 w 7142480"/>
              <a:gd name="connsiteY103" fmla="*/ 762000 h 3150465"/>
              <a:gd name="connsiteX104" fmla="*/ 4297680 w 7142480"/>
              <a:gd name="connsiteY104" fmla="*/ 792480 h 3150465"/>
              <a:gd name="connsiteX105" fmla="*/ 4287520 w 7142480"/>
              <a:gd name="connsiteY105" fmla="*/ 843280 h 3150465"/>
              <a:gd name="connsiteX106" fmla="*/ 4277360 w 7142480"/>
              <a:gd name="connsiteY106" fmla="*/ 873760 h 3150465"/>
              <a:gd name="connsiteX107" fmla="*/ 4267200 w 7142480"/>
              <a:gd name="connsiteY107" fmla="*/ 914400 h 3150465"/>
              <a:gd name="connsiteX108" fmla="*/ 4206240 w 7142480"/>
              <a:gd name="connsiteY108" fmla="*/ 955040 h 3150465"/>
              <a:gd name="connsiteX109" fmla="*/ 4175760 w 7142480"/>
              <a:gd name="connsiteY109" fmla="*/ 975360 h 3150465"/>
              <a:gd name="connsiteX110" fmla="*/ 4135120 w 7142480"/>
              <a:gd name="connsiteY110" fmla="*/ 1005840 h 3150465"/>
              <a:gd name="connsiteX111" fmla="*/ 4043680 w 7142480"/>
              <a:gd name="connsiteY111" fmla="*/ 1036320 h 3150465"/>
              <a:gd name="connsiteX112" fmla="*/ 3982720 w 7142480"/>
              <a:gd name="connsiteY112" fmla="*/ 1076960 h 3150465"/>
              <a:gd name="connsiteX113" fmla="*/ 3942080 w 7142480"/>
              <a:gd name="connsiteY113" fmla="*/ 1117600 h 3150465"/>
              <a:gd name="connsiteX114" fmla="*/ 3921760 w 7142480"/>
              <a:gd name="connsiteY114" fmla="*/ 1148080 h 3150465"/>
              <a:gd name="connsiteX115" fmla="*/ 3891280 w 7142480"/>
              <a:gd name="connsiteY115" fmla="*/ 1168400 h 3150465"/>
              <a:gd name="connsiteX116" fmla="*/ 3810000 w 7142480"/>
              <a:gd name="connsiteY116" fmla="*/ 1198880 h 3150465"/>
              <a:gd name="connsiteX117" fmla="*/ 3535680 w 7142480"/>
              <a:gd name="connsiteY117" fmla="*/ 1209040 h 3150465"/>
              <a:gd name="connsiteX118" fmla="*/ 3505200 w 7142480"/>
              <a:gd name="connsiteY118" fmla="*/ 1219200 h 3150465"/>
              <a:gd name="connsiteX119" fmla="*/ 3474720 w 7142480"/>
              <a:gd name="connsiteY119" fmla="*/ 1310640 h 3150465"/>
              <a:gd name="connsiteX120" fmla="*/ 3454400 w 7142480"/>
              <a:gd name="connsiteY120" fmla="*/ 1341120 h 3150465"/>
              <a:gd name="connsiteX121" fmla="*/ 3444240 w 7142480"/>
              <a:gd name="connsiteY121" fmla="*/ 1534160 h 3150465"/>
              <a:gd name="connsiteX122" fmla="*/ 3444240 w 7142480"/>
              <a:gd name="connsiteY122" fmla="*/ 1686560 h 3150465"/>
              <a:gd name="connsiteX123" fmla="*/ 3454400 w 7142480"/>
              <a:gd name="connsiteY123" fmla="*/ 1737360 h 3150465"/>
              <a:gd name="connsiteX124" fmla="*/ 3525520 w 7142480"/>
              <a:gd name="connsiteY124" fmla="*/ 1757680 h 3150465"/>
              <a:gd name="connsiteX125" fmla="*/ 3566160 w 7142480"/>
              <a:gd name="connsiteY125" fmla="*/ 1798320 h 3150465"/>
              <a:gd name="connsiteX126" fmla="*/ 3596640 w 7142480"/>
              <a:gd name="connsiteY126" fmla="*/ 1818640 h 3150465"/>
              <a:gd name="connsiteX127" fmla="*/ 3637280 w 7142480"/>
              <a:gd name="connsiteY127" fmla="*/ 1910080 h 3150465"/>
              <a:gd name="connsiteX128" fmla="*/ 3667760 w 7142480"/>
              <a:gd name="connsiteY128" fmla="*/ 1930400 h 3150465"/>
              <a:gd name="connsiteX129" fmla="*/ 3708400 w 7142480"/>
              <a:gd name="connsiteY129" fmla="*/ 1940560 h 3150465"/>
              <a:gd name="connsiteX130" fmla="*/ 3728720 w 7142480"/>
              <a:gd name="connsiteY130" fmla="*/ 2021840 h 3150465"/>
              <a:gd name="connsiteX131" fmla="*/ 3738880 w 7142480"/>
              <a:gd name="connsiteY131" fmla="*/ 2052320 h 3150465"/>
              <a:gd name="connsiteX132" fmla="*/ 3749040 w 7142480"/>
              <a:gd name="connsiteY132" fmla="*/ 2103120 h 3150465"/>
              <a:gd name="connsiteX133" fmla="*/ 3759200 w 7142480"/>
              <a:gd name="connsiteY133" fmla="*/ 2133600 h 3150465"/>
              <a:gd name="connsiteX134" fmla="*/ 3799840 w 7142480"/>
              <a:gd name="connsiteY134" fmla="*/ 2194560 h 3150465"/>
              <a:gd name="connsiteX135" fmla="*/ 3810000 w 7142480"/>
              <a:gd name="connsiteY135" fmla="*/ 2346960 h 3150465"/>
              <a:gd name="connsiteX136" fmla="*/ 3840480 w 7142480"/>
              <a:gd name="connsiteY136" fmla="*/ 2377440 h 3150465"/>
              <a:gd name="connsiteX137" fmla="*/ 3891280 w 7142480"/>
              <a:gd name="connsiteY137" fmla="*/ 2448560 h 3150465"/>
              <a:gd name="connsiteX138" fmla="*/ 3901440 w 7142480"/>
              <a:gd name="connsiteY138" fmla="*/ 2489200 h 3150465"/>
              <a:gd name="connsiteX139" fmla="*/ 3931920 w 7142480"/>
              <a:gd name="connsiteY139" fmla="*/ 2529840 h 3150465"/>
              <a:gd name="connsiteX140" fmla="*/ 4033520 w 7142480"/>
              <a:gd name="connsiteY140" fmla="*/ 2600960 h 3150465"/>
              <a:gd name="connsiteX141" fmla="*/ 4074160 w 7142480"/>
              <a:gd name="connsiteY141" fmla="*/ 2611120 h 3150465"/>
              <a:gd name="connsiteX142" fmla="*/ 4124960 w 7142480"/>
              <a:gd name="connsiteY142" fmla="*/ 2631440 h 3150465"/>
              <a:gd name="connsiteX143" fmla="*/ 4165600 w 7142480"/>
              <a:gd name="connsiteY143" fmla="*/ 2641600 h 3150465"/>
              <a:gd name="connsiteX144" fmla="*/ 4206240 w 7142480"/>
              <a:gd name="connsiteY144" fmla="*/ 2661920 h 3150465"/>
              <a:gd name="connsiteX145" fmla="*/ 4236720 w 7142480"/>
              <a:gd name="connsiteY145" fmla="*/ 2682240 h 3150465"/>
              <a:gd name="connsiteX146" fmla="*/ 4287520 w 7142480"/>
              <a:gd name="connsiteY146" fmla="*/ 2692400 h 3150465"/>
              <a:gd name="connsiteX147" fmla="*/ 4429760 w 7142480"/>
              <a:gd name="connsiteY147" fmla="*/ 2702560 h 3150465"/>
              <a:gd name="connsiteX148" fmla="*/ 4500880 w 7142480"/>
              <a:gd name="connsiteY148" fmla="*/ 2712720 h 3150465"/>
              <a:gd name="connsiteX149" fmla="*/ 4582160 w 7142480"/>
              <a:gd name="connsiteY149" fmla="*/ 2722880 h 3150465"/>
              <a:gd name="connsiteX150" fmla="*/ 4653280 w 7142480"/>
              <a:gd name="connsiteY150" fmla="*/ 2743200 h 3150465"/>
              <a:gd name="connsiteX151" fmla="*/ 4704080 w 7142480"/>
              <a:gd name="connsiteY151" fmla="*/ 2753360 h 3150465"/>
              <a:gd name="connsiteX152" fmla="*/ 4734560 w 7142480"/>
              <a:gd name="connsiteY152" fmla="*/ 2773680 h 3150465"/>
              <a:gd name="connsiteX153" fmla="*/ 4907280 w 7142480"/>
              <a:gd name="connsiteY153" fmla="*/ 2794000 h 3150465"/>
              <a:gd name="connsiteX154" fmla="*/ 5039360 w 7142480"/>
              <a:gd name="connsiteY154" fmla="*/ 2875280 h 3150465"/>
              <a:gd name="connsiteX155" fmla="*/ 5100320 w 7142480"/>
              <a:gd name="connsiteY155" fmla="*/ 2966720 h 3150465"/>
              <a:gd name="connsiteX156" fmla="*/ 5130800 w 7142480"/>
              <a:gd name="connsiteY156" fmla="*/ 2997200 h 3150465"/>
              <a:gd name="connsiteX157" fmla="*/ 5334000 w 7142480"/>
              <a:gd name="connsiteY157" fmla="*/ 3088640 h 3150465"/>
              <a:gd name="connsiteX158" fmla="*/ 5364480 w 7142480"/>
              <a:gd name="connsiteY158" fmla="*/ 3108960 h 3150465"/>
              <a:gd name="connsiteX159" fmla="*/ 5405120 w 7142480"/>
              <a:gd name="connsiteY159" fmla="*/ 3119120 h 3150465"/>
              <a:gd name="connsiteX160" fmla="*/ 5435600 w 7142480"/>
              <a:gd name="connsiteY160" fmla="*/ 3149600 h 3150465"/>
              <a:gd name="connsiteX161" fmla="*/ 5516880 w 7142480"/>
              <a:gd name="connsiteY161" fmla="*/ 3068320 h 3150465"/>
              <a:gd name="connsiteX162" fmla="*/ 5628640 w 7142480"/>
              <a:gd name="connsiteY162" fmla="*/ 2966720 h 3150465"/>
              <a:gd name="connsiteX163" fmla="*/ 5781040 w 7142480"/>
              <a:gd name="connsiteY163" fmla="*/ 2844800 h 3150465"/>
              <a:gd name="connsiteX164" fmla="*/ 6024880 w 7142480"/>
              <a:gd name="connsiteY164" fmla="*/ 2682240 h 3150465"/>
              <a:gd name="connsiteX165" fmla="*/ 6085840 w 7142480"/>
              <a:gd name="connsiteY165" fmla="*/ 2651760 h 3150465"/>
              <a:gd name="connsiteX166" fmla="*/ 6136640 w 7142480"/>
              <a:gd name="connsiteY166" fmla="*/ 2631440 h 3150465"/>
              <a:gd name="connsiteX167" fmla="*/ 6167120 w 7142480"/>
              <a:gd name="connsiteY167" fmla="*/ 2611120 h 3150465"/>
              <a:gd name="connsiteX168" fmla="*/ 6217920 w 7142480"/>
              <a:gd name="connsiteY168" fmla="*/ 2600960 h 3150465"/>
              <a:gd name="connsiteX169" fmla="*/ 6350000 w 7142480"/>
              <a:gd name="connsiteY169" fmla="*/ 2611120 h 3150465"/>
              <a:gd name="connsiteX170" fmla="*/ 6380480 w 7142480"/>
              <a:gd name="connsiteY170" fmla="*/ 2621280 h 3150465"/>
              <a:gd name="connsiteX171" fmla="*/ 6532880 w 7142480"/>
              <a:gd name="connsiteY171" fmla="*/ 2631440 h 3150465"/>
              <a:gd name="connsiteX172" fmla="*/ 6543040 w 7142480"/>
              <a:gd name="connsiteY172" fmla="*/ 2661920 h 3150465"/>
              <a:gd name="connsiteX173" fmla="*/ 6553200 w 7142480"/>
              <a:gd name="connsiteY173" fmla="*/ 2702560 h 3150465"/>
              <a:gd name="connsiteX174" fmla="*/ 6583680 w 7142480"/>
              <a:gd name="connsiteY174" fmla="*/ 2712720 h 3150465"/>
              <a:gd name="connsiteX175" fmla="*/ 6715760 w 7142480"/>
              <a:gd name="connsiteY175" fmla="*/ 2733040 h 3150465"/>
              <a:gd name="connsiteX176" fmla="*/ 6736080 w 7142480"/>
              <a:gd name="connsiteY176" fmla="*/ 2763520 h 3150465"/>
              <a:gd name="connsiteX177" fmla="*/ 6807200 w 7142480"/>
              <a:gd name="connsiteY177" fmla="*/ 2783840 h 3150465"/>
              <a:gd name="connsiteX178" fmla="*/ 6827520 w 7142480"/>
              <a:gd name="connsiteY178" fmla="*/ 2814320 h 3150465"/>
              <a:gd name="connsiteX179" fmla="*/ 6858000 w 7142480"/>
              <a:gd name="connsiteY179" fmla="*/ 2824480 h 3150465"/>
              <a:gd name="connsiteX180" fmla="*/ 6929120 w 7142480"/>
              <a:gd name="connsiteY180" fmla="*/ 2834640 h 3150465"/>
              <a:gd name="connsiteX181" fmla="*/ 7061200 w 7142480"/>
              <a:gd name="connsiteY181" fmla="*/ 2854960 h 3150465"/>
              <a:gd name="connsiteX182" fmla="*/ 7132320 w 7142480"/>
              <a:gd name="connsiteY182" fmla="*/ 2895600 h 3150465"/>
              <a:gd name="connsiteX183" fmla="*/ 7142480 w 7142480"/>
              <a:gd name="connsiteY183" fmla="*/ 2905760 h 31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142480" h="3150465">
                <a:moveTo>
                  <a:pt x="0" y="1605280"/>
                </a:moveTo>
                <a:cubicBezTo>
                  <a:pt x="30480" y="1612053"/>
                  <a:pt x="61597" y="1616418"/>
                  <a:pt x="91440" y="1625600"/>
                </a:cubicBezTo>
                <a:cubicBezTo>
                  <a:pt x="107194" y="1630447"/>
                  <a:pt x="148347" y="1654396"/>
                  <a:pt x="162560" y="1666240"/>
                </a:cubicBezTo>
                <a:cubicBezTo>
                  <a:pt x="188624" y="1687960"/>
                  <a:pt x="203734" y="1709660"/>
                  <a:pt x="223520" y="1737360"/>
                </a:cubicBezTo>
                <a:cubicBezTo>
                  <a:pt x="230617" y="1747296"/>
                  <a:pt x="233238" y="1761782"/>
                  <a:pt x="243840" y="1767840"/>
                </a:cubicBezTo>
                <a:cubicBezTo>
                  <a:pt x="258833" y="1776408"/>
                  <a:pt x="277887" y="1773812"/>
                  <a:pt x="294640" y="1778000"/>
                </a:cubicBezTo>
                <a:cubicBezTo>
                  <a:pt x="305030" y="1780597"/>
                  <a:pt x="315541" y="1783371"/>
                  <a:pt x="325120" y="1788160"/>
                </a:cubicBezTo>
                <a:cubicBezTo>
                  <a:pt x="336042" y="1793621"/>
                  <a:pt x="345664" y="1801383"/>
                  <a:pt x="355600" y="1808480"/>
                </a:cubicBezTo>
                <a:cubicBezTo>
                  <a:pt x="369379" y="1818322"/>
                  <a:pt x="381094" y="1831387"/>
                  <a:pt x="396240" y="1838960"/>
                </a:cubicBezTo>
                <a:cubicBezTo>
                  <a:pt x="408729" y="1845205"/>
                  <a:pt x="423333" y="1845733"/>
                  <a:pt x="436880" y="1849120"/>
                </a:cubicBezTo>
                <a:cubicBezTo>
                  <a:pt x="453813" y="1862667"/>
                  <a:pt x="469085" y="1878603"/>
                  <a:pt x="487680" y="1889760"/>
                </a:cubicBezTo>
                <a:cubicBezTo>
                  <a:pt x="515008" y="1906157"/>
                  <a:pt x="548685" y="1912631"/>
                  <a:pt x="579120" y="1920240"/>
                </a:cubicBezTo>
                <a:cubicBezTo>
                  <a:pt x="650240" y="1916853"/>
                  <a:pt x="721525" y="1915993"/>
                  <a:pt x="792480" y="1910080"/>
                </a:cubicBezTo>
                <a:cubicBezTo>
                  <a:pt x="803153" y="1909191"/>
                  <a:pt x="812458" y="1902020"/>
                  <a:pt x="822960" y="1899920"/>
                </a:cubicBezTo>
                <a:cubicBezTo>
                  <a:pt x="858573" y="1892797"/>
                  <a:pt x="908530" y="1890505"/>
                  <a:pt x="944880" y="1879600"/>
                </a:cubicBezTo>
                <a:cubicBezTo>
                  <a:pt x="962349" y="1874359"/>
                  <a:pt x="978378" y="1865047"/>
                  <a:pt x="995680" y="1859280"/>
                </a:cubicBezTo>
                <a:cubicBezTo>
                  <a:pt x="1008927" y="1854864"/>
                  <a:pt x="1022894" y="1852956"/>
                  <a:pt x="1036320" y="1849120"/>
                </a:cubicBezTo>
                <a:cubicBezTo>
                  <a:pt x="1046618" y="1846178"/>
                  <a:pt x="1056184" y="1840375"/>
                  <a:pt x="1066800" y="1838960"/>
                </a:cubicBezTo>
                <a:cubicBezTo>
                  <a:pt x="1107223" y="1833570"/>
                  <a:pt x="1148189" y="1833303"/>
                  <a:pt x="1188720" y="1828800"/>
                </a:cubicBezTo>
                <a:cubicBezTo>
                  <a:pt x="1233560" y="1823818"/>
                  <a:pt x="1249958" y="1818571"/>
                  <a:pt x="1290320" y="1808480"/>
                </a:cubicBezTo>
                <a:cubicBezTo>
                  <a:pt x="1300480" y="1811867"/>
                  <a:pt x="1312437" y="1811950"/>
                  <a:pt x="1320800" y="1818640"/>
                </a:cubicBezTo>
                <a:cubicBezTo>
                  <a:pt x="1330335" y="1826268"/>
                  <a:pt x="1332486" y="1840486"/>
                  <a:pt x="1341120" y="1849120"/>
                </a:cubicBezTo>
                <a:cubicBezTo>
                  <a:pt x="1349754" y="1857754"/>
                  <a:pt x="1361440" y="1862667"/>
                  <a:pt x="1371600" y="1869440"/>
                </a:cubicBezTo>
                <a:cubicBezTo>
                  <a:pt x="1385147" y="1889760"/>
                  <a:pt x="1404517" y="1907232"/>
                  <a:pt x="1412240" y="1930400"/>
                </a:cubicBezTo>
                <a:cubicBezTo>
                  <a:pt x="1415627" y="1940560"/>
                  <a:pt x="1419458" y="1950582"/>
                  <a:pt x="1422400" y="1960880"/>
                </a:cubicBezTo>
                <a:cubicBezTo>
                  <a:pt x="1426236" y="1974306"/>
                  <a:pt x="1427657" y="1988445"/>
                  <a:pt x="1432560" y="2001520"/>
                </a:cubicBezTo>
                <a:cubicBezTo>
                  <a:pt x="1437878" y="2015701"/>
                  <a:pt x="1446914" y="2028239"/>
                  <a:pt x="1452880" y="2042160"/>
                </a:cubicBezTo>
                <a:cubicBezTo>
                  <a:pt x="1457099" y="2052004"/>
                  <a:pt x="1460443" y="2062250"/>
                  <a:pt x="1463040" y="2072640"/>
                </a:cubicBezTo>
                <a:cubicBezTo>
                  <a:pt x="1467228" y="2089393"/>
                  <a:pt x="1460989" y="2111229"/>
                  <a:pt x="1473200" y="2123440"/>
                </a:cubicBezTo>
                <a:cubicBezTo>
                  <a:pt x="1488346" y="2138586"/>
                  <a:pt x="1516338" y="2131879"/>
                  <a:pt x="1534160" y="2143760"/>
                </a:cubicBezTo>
                <a:lnTo>
                  <a:pt x="1564640" y="2164080"/>
                </a:lnTo>
                <a:cubicBezTo>
                  <a:pt x="1568027" y="2174240"/>
                  <a:pt x="1568859" y="2185649"/>
                  <a:pt x="1574800" y="2194560"/>
                </a:cubicBezTo>
                <a:cubicBezTo>
                  <a:pt x="1582770" y="2206515"/>
                  <a:pt x="1602591" y="2210925"/>
                  <a:pt x="1605280" y="2225040"/>
                </a:cubicBezTo>
                <a:cubicBezTo>
                  <a:pt x="1630166" y="2355690"/>
                  <a:pt x="1578764" y="2370004"/>
                  <a:pt x="1635760" y="2438400"/>
                </a:cubicBezTo>
                <a:cubicBezTo>
                  <a:pt x="1644958" y="2449438"/>
                  <a:pt x="1656080" y="2458720"/>
                  <a:pt x="1666240" y="2468880"/>
                </a:cubicBezTo>
                <a:cubicBezTo>
                  <a:pt x="1689301" y="2538064"/>
                  <a:pt x="1660274" y="2452970"/>
                  <a:pt x="1696720" y="2550160"/>
                </a:cubicBezTo>
                <a:cubicBezTo>
                  <a:pt x="1700480" y="2560188"/>
                  <a:pt x="1703120" y="2570612"/>
                  <a:pt x="1706880" y="2580640"/>
                </a:cubicBezTo>
                <a:cubicBezTo>
                  <a:pt x="1713284" y="2597717"/>
                  <a:pt x="1720427" y="2614507"/>
                  <a:pt x="1727200" y="2631440"/>
                </a:cubicBezTo>
                <a:cubicBezTo>
                  <a:pt x="1730587" y="2651760"/>
                  <a:pt x="1727139" y="2674514"/>
                  <a:pt x="1737360" y="2692400"/>
                </a:cubicBezTo>
                <a:cubicBezTo>
                  <a:pt x="1742673" y="2701699"/>
                  <a:pt x="1757450" y="2699963"/>
                  <a:pt x="1767840" y="2702560"/>
                </a:cubicBezTo>
                <a:cubicBezTo>
                  <a:pt x="1784593" y="2706748"/>
                  <a:pt x="1801887" y="2708532"/>
                  <a:pt x="1818640" y="2712720"/>
                </a:cubicBezTo>
                <a:cubicBezTo>
                  <a:pt x="1829030" y="2715317"/>
                  <a:pt x="1838730" y="2720283"/>
                  <a:pt x="1849120" y="2722880"/>
                </a:cubicBezTo>
                <a:cubicBezTo>
                  <a:pt x="1879411" y="2730453"/>
                  <a:pt x="1910080" y="2736427"/>
                  <a:pt x="1940560" y="2743200"/>
                </a:cubicBezTo>
                <a:cubicBezTo>
                  <a:pt x="2044459" y="2812466"/>
                  <a:pt x="1872710" y="2700990"/>
                  <a:pt x="2021840" y="2783840"/>
                </a:cubicBezTo>
                <a:cubicBezTo>
                  <a:pt x="2036642" y="2792064"/>
                  <a:pt x="2048608" y="2804609"/>
                  <a:pt x="2062480" y="2814320"/>
                </a:cubicBezTo>
                <a:cubicBezTo>
                  <a:pt x="2082487" y="2828325"/>
                  <a:pt x="2123440" y="2854960"/>
                  <a:pt x="2123440" y="2854960"/>
                </a:cubicBezTo>
                <a:cubicBezTo>
                  <a:pt x="2175701" y="2823603"/>
                  <a:pt x="2183406" y="2824566"/>
                  <a:pt x="2225040" y="2773680"/>
                </a:cubicBezTo>
                <a:cubicBezTo>
                  <a:pt x="2240505" y="2754779"/>
                  <a:pt x="2250424" y="2731790"/>
                  <a:pt x="2265680" y="2712720"/>
                </a:cubicBezTo>
                <a:cubicBezTo>
                  <a:pt x="2290153" y="2682129"/>
                  <a:pt x="2307646" y="2656429"/>
                  <a:pt x="2336800" y="2631440"/>
                </a:cubicBezTo>
                <a:cubicBezTo>
                  <a:pt x="2373730" y="2599786"/>
                  <a:pt x="2376450" y="2601455"/>
                  <a:pt x="2418080" y="2580640"/>
                </a:cubicBezTo>
                <a:cubicBezTo>
                  <a:pt x="2428240" y="2567093"/>
                  <a:pt x="2438718" y="2553779"/>
                  <a:pt x="2448560" y="2540000"/>
                </a:cubicBezTo>
                <a:cubicBezTo>
                  <a:pt x="2472189" y="2506920"/>
                  <a:pt x="2471728" y="2497224"/>
                  <a:pt x="2509520" y="2468880"/>
                </a:cubicBezTo>
                <a:cubicBezTo>
                  <a:pt x="2521637" y="2459793"/>
                  <a:pt x="2537835" y="2457363"/>
                  <a:pt x="2550160" y="2448560"/>
                </a:cubicBezTo>
                <a:cubicBezTo>
                  <a:pt x="2561852" y="2440209"/>
                  <a:pt x="2568685" y="2426050"/>
                  <a:pt x="2580640" y="2418080"/>
                </a:cubicBezTo>
                <a:cubicBezTo>
                  <a:pt x="2589551" y="2412139"/>
                  <a:pt x="2601541" y="2412709"/>
                  <a:pt x="2611120" y="2407920"/>
                </a:cubicBezTo>
                <a:cubicBezTo>
                  <a:pt x="2622042" y="2402459"/>
                  <a:pt x="2630678" y="2393061"/>
                  <a:pt x="2641600" y="2387600"/>
                </a:cubicBezTo>
                <a:cubicBezTo>
                  <a:pt x="2651179" y="2382811"/>
                  <a:pt x="2662718" y="2382641"/>
                  <a:pt x="2672080" y="2377440"/>
                </a:cubicBezTo>
                <a:cubicBezTo>
                  <a:pt x="2693428" y="2365580"/>
                  <a:pt x="2709872" y="2344523"/>
                  <a:pt x="2733040" y="2336800"/>
                </a:cubicBezTo>
                <a:cubicBezTo>
                  <a:pt x="2773601" y="2323280"/>
                  <a:pt x="2833352" y="2305351"/>
                  <a:pt x="2875280" y="2286000"/>
                </a:cubicBezTo>
                <a:cubicBezTo>
                  <a:pt x="2902783" y="2273306"/>
                  <a:pt x="2935141" y="2266779"/>
                  <a:pt x="2956560" y="2245360"/>
                </a:cubicBezTo>
                <a:cubicBezTo>
                  <a:pt x="2979030" y="2222890"/>
                  <a:pt x="2989230" y="2208705"/>
                  <a:pt x="3017520" y="2194560"/>
                </a:cubicBezTo>
                <a:cubicBezTo>
                  <a:pt x="3027099" y="2189771"/>
                  <a:pt x="3037840" y="2187787"/>
                  <a:pt x="3048000" y="2184400"/>
                </a:cubicBezTo>
                <a:cubicBezTo>
                  <a:pt x="3058160" y="2174240"/>
                  <a:pt x="3067571" y="2163271"/>
                  <a:pt x="3078480" y="2153920"/>
                </a:cubicBezTo>
                <a:cubicBezTo>
                  <a:pt x="3104808" y="2131354"/>
                  <a:pt x="3153849" y="2100287"/>
                  <a:pt x="3180080" y="2082800"/>
                </a:cubicBezTo>
                <a:lnTo>
                  <a:pt x="3210560" y="2062480"/>
                </a:lnTo>
                <a:cubicBezTo>
                  <a:pt x="3234987" y="1964772"/>
                  <a:pt x="3214124" y="2003542"/>
                  <a:pt x="3261360" y="1940560"/>
                </a:cubicBezTo>
                <a:cubicBezTo>
                  <a:pt x="3264747" y="1930400"/>
                  <a:pt x="3264664" y="1918307"/>
                  <a:pt x="3271520" y="1910080"/>
                </a:cubicBezTo>
                <a:cubicBezTo>
                  <a:pt x="3282360" y="1897071"/>
                  <a:pt x="3304051" y="1894466"/>
                  <a:pt x="3312160" y="1879600"/>
                </a:cubicBezTo>
                <a:cubicBezTo>
                  <a:pt x="3325533" y="1855083"/>
                  <a:pt x="3319991" y="1823299"/>
                  <a:pt x="3332480" y="1798320"/>
                </a:cubicBezTo>
                <a:cubicBezTo>
                  <a:pt x="3357589" y="1748101"/>
                  <a:pt x="3348011" y="1772048"/>
                  <a:pt x="3362960" y="1727200"/>
                </a:cubicBezTo>
                <a:cubicBezTo>
                  <a:pt x="3339959" y="1635198"/>
                  <a:pt x="3373461" y="1714585"/>
                  <a:pt x="3220720" y="1676400"/>
                </a:cubicBezTo>
                <a:cubicBezTo>
                  <a:pt x="3206781" y="1672915"/>
                  <a:pt x="3200400" y="1656080"/>
                  <a:pt x="3190240" y="1645920"/>
                </a:cubicBezTo>
                <a:cubicBezTo>
                  <a:pt x="3186853" y="1635760"/>
                  <a:pt x="3182180" y="1625942"/>
                  <a:pt x="3180080" y="1615440"/>
                </a:cubicBezTo>
                <a:cubicBezTo>
                  <a:pt x="3175384" y="1591958"/>
                  <a:pt x="3177974" y="1566872"/>
                  <a:pt x="3169920" y="1544320"/>
                </a:cubicBezTo>
                <a:cubicBezTo>
                  <a:pt x="3149092" y="1486001"/>
                  <a:pt x="3108589" y="1454771"/>
                  <a:pt x="3078480" y="1402080"/>
                </a:cubicBezTo>
                <a:cubicBezTo>
                  <a:pt x="3065684" y="1379686"/>
                  <a:pt x="3069460" y="1345267"/>
                  <a:pt x="3048000" y="1330960"/>
                </a:cubicBezTo>
                <a:cubicBezTo>
                  <a:pt x="3022483" y="1313949"/>
                  <a:pt x="2987040" y="1324187"/>
                  <a:pt x="2956560" y="1320800"/>
                </a:cubicBezTo>
                <a:cubicBezTo>
                  <a:pt x="2905095" y="1295067"/>
                  <a:pt x="2819547" y="1254907"/>
                  <a:pt x="2783840" y="1219200"/>
                </a:cubicBezTo>
                <a:cubicBezTo>
                  <a:pt x="2756747" y="1192107"/>
                  <a:pt x="2723814" y="1169801"/>
                  <a:pt x="2702560" y="1137920"/>
                </a:cubicBezTo>
                <a:lnTo>
                  <a:pt x="2661920" y="1076960"/>
                </a:lnTo>
                <a:lnTo>
                  <a:pt x="2641600" y="1046480"/>
                </a:lnTo>
                <a:cubicBezTo>
                  <a:pt x="2621280" y="1056640"/>
                  <a:pt x="2593242" y="1095863"/>
                  <a:pt x="2580640" y="1076960"/>
                </a:cubicBezTo>
                <a:cubicBezTo>
                  <a:pt x="2552163" y="1034244"/>
                  <a:pt x="2634239" y="938930"/>
                  <a:pt x="2651760" y="914400"/>
                </a:cubicBezTo>
                <a:cubicBezTo>
                  <a:pt x="2658533" y="883920"/>
                  <a:pt x="2665059" y="853384"/>
                  <a:pt x="2672080" y="822960"/>
                </a:cubicBezTo>
                <a:cubicBezTo>
                  <a:pt x="2675220" y="809354"/>
                  <a:pt x="2680117" y="796121"/>
                  <a:pt x="2682240" y="782320"/>
                </a:cubicBezTo>
                <a:cubicBezTo>
                  <a:pt x="2700807" y="661637"/>
                  <a:pt x="2675645" y="722103"/>
                  <a:pt x="2722880" y="619760"/>
                </a:cubicBezTo>
                <a:cubicBezTo>
                  <a:pt x="2732400" y="599133"/>
                  <a:pt x="2738400" y="575897"/>
                  <a:pt x="2753360" y="558800"/>
                </a:cubicBezTo>
                <a:cubicBezTo>
                  <a:pt x="2763333" y="547402"/>
                  <a:pt x="2781398" y="546881"/>
                  <a:pt x="2794000" y="538480"/>
                </a:cubicBezTo>
                <a:cubicBezTo>
                  <a:pt x="2832327" y="512928"/>
                  <a:pt x="2869790" y="485976"/>
                  <a:pt x="2905760" y="457200"/>
                </a:cubicBezTo>
                <a:cubicBezTo>
                  <a:pt x="2939627" y="430107"/>
                  <a:pt x="2971496" y="400308"/>
                  <a:pt x="3007360" y="375920"/>
                </a:cubicBezTo>
                <a:cubicBezTo>
                  <a:pt x="3148261" y="280107"/>
                  <a:pt x="3141676" y="293682"/>
                  <a:pt x="3281680" y="233680"/>
                </a:cubicBezTo>
                <a:cubicBezTo>
                  <a:pt x="3323447" y="215780"/>
                  <a:pt x="3461001" y="152252"/>
                  <a:pt x="3495040" y="142240"/>
                </a:cubicBezTo>
                <a:cubicBezTo>
                  <a:pt x="3552613" y="125307"/>
                  <a:pt x="3609863" y="107230"/>
                  <a:pt x="3667760" y="91440"/>
                </a:cubicBezTo>
                <a:cubicBezTo>
                  <a:pt x="3731436" y="74074"/>
                  <a:pt x="3867303" y="38789"/>
                  <a:pt x="3942080" y="30480"/>
                </a:cubicBezTo>
                <a:cubicBezTo>
                  <a:pt x="3996040" y="24484"/>
                  <a:pt x="4050521" y="24650"/>
                  <a:pt x="4104640" y="20320"/>
                </a:cubicBezTo>
                <a:cubicBezTo>
                  <a:pt x="4141238" y="17392"/>
                  <a:pt x="4238638" y="4840"/>
                  <a:pt x="4277360" y="0"/>
                </a:cubicBezTo>
                <a:cubicBezTo>
                  <a:pt x="4369765" y="9240"/>
                  <a:pt x="4364811" y="-12915"/>
                  <a:pt x="4409440" y="40640"/>
                </a:cubicBezTo>
                <a:cubicBezTo>
                  <a:pt x="4417257" y="50021"/>
                  <a:pt x="4422987" y="60960"/>
                  <a:pt x="4429760" y="71120"/>
                </a:cubicBezTo>
                <a:cubicBezTo>
                  <a:pt x="4433147" y="111760"/>
                  <a:pt x="4434862" y="152574"/>
                  <a:pt x="4439920" y="193040"/>
                </a:cubicBezTo>
                <a:cubicBezTo>
                  <a:pt x="4441652" y="206896"/>
                  <a:pt x="4447051" y="220049"/>
                  <a:pt x="4450080" y="233680"/>
                </a:cubicBezTo>
                <a:cubicBezTo>
                  <a:pt x="4453826" y="250537"/>
                  <a:pt x="4456853" y="267547"/>
                  <a:pt x="4460240" y="284480"/>
                </a:cubicBezTo>
                <a:cubicBezTo>
                  <a:pt x="4452690" y="533620"/>
                  <a:pt x="4511776" y="537468"/>
                  <a:pt x="4429760" y="650240"/>
                </a:cubicBezTo>
                <a:cubicBezTo>
                  <a:pt x="4409841" y="677629"/>
                  <a:pt x="4397840" y="714096"/>
                  <a:pt x="4368800" y="731520"/>
                </a:cubicBezTo>
                <a:lnTo>
                  <a:pt x="4318000" y="762000"/>
                </a:lnTo>
                <a:cubicBezTo>
                  <a:pt x="4311227" y="772160"/>
                  <a:pt x="4301967" y="781047"/>
                  <a:pt x="4297680" y="792480"/>
                </a:cubicBezTo>
                <a:cubicBezTo>
                  <a:pt x="4291617" y="808649"/>
                  <a:pt x="4291708" y="826527"/>
                  <a:pt x="4287520" y="843280"/>
                </a:cubicBezTo>
                <a:cubicBezTo>
                  <a:pt x="4284923" y="853670"/>
                  <a:pt x="4280302" y="863462"/>
                  <a:pt x="4277360" y="873760"/>
                </a:cubicBezTo>
                <a:cubicBezTo>
                  <a:pt x="4273524" y="887186"/>
                  <a:pt x="4274128" y="902276"/>
                  <a:pt x="4267200" y="914400"/>
                </a:cubicBezTo>
                <a:cubicBezTo>
                  <a:pt x="4244088" y="954846"/>
                  <a:pt x="4239215" y="938553"/>
                  <a:pt x="4206240" y="955040"/>
                </a:cubicBezTo>
                <a:cubicBezTo>
                  <a:pt x="4195318" y="960501"/>
                  <a:pt x="4185696" y="968263"/>
                  <a:pt x="4175760" y="975360"/>
                </a:cubicBezTo>
                <a:cubicBezTo>
                  <a:pt x="4161981" y="985202"/>
                  <a:pt x="4150495" y="998744"/>
                  <a:pt x="4135120" y="1005840"/>
                </a:cubicBezTo>
                <a:cubicBezTo>
                  <a:pt x="4105948" y="1019304"/>
                  <a:pt x="4070413" y="1018498"/>
                  <a:pt x="4043680" y="1036320"/>
                </a:cubicBezTo>
                <a:cubicBezTo>
                  <a:pt x="4023360" y="1049867"/>
                  <a:pt x="3999989" y="1059691"/>
                  <a:pt x="3982720" y="1076960"/>
                </a:cubicBezTo>
                <a:cubicBezTo>
                  <a:pt x="3969173" y="1090507"/>
                  <a:pt x="3954548" y="1103054"/>
                  <a:pt x="3942080" y="1117600"/>
                </a:cubicBezTo>
                <a:cubicBezTo>
                  <a:pt x="3934133" y="1126871"/>
                  <a:pt x="3930394" y="1139446"/>
                  <a:pt x="3921760" y="1148080"/>
                </a:cubicBezTo>
                <a:cubicBezTo>
                  <a:pt x="3913126" y="1156714"/>
                  <a:pt x="3901882" y="1162342"/>
                  <a:pt x="3891280" y="1168400"/>
                </a:cubicBezTo>
                <a:cubicBezTo>
                  <a:pt x="3867598" y="1181933"/>
                  <a:pt x="3838184" y="1197062"/>
                  <a:pt x="3810000" y="1198880"/>
                </a:cubicBezTo>
                <a:cubicBezTo>
                  <a:pt x="3718687" y="1204771"/>
                  <a:pt x="3627120" y="1205653"/>
                  <a:pt x="3535680" y="1209040"/>
                </a:cubicBezTo>
                <a:cubicBezTo>
                  <a:pt x="3525520" y="1212427"/>
                  <a:pt x="3513563" y="1212510"/>
                  <a:pt x="3505200" y="1219200"/>
                </a:cubicBezTo>
                <a:cubicBezTo>
                  <a:pt x="3473719" y="1244384"/>
                  <a:pt x="3486438" y="1275486"/>
                  <a:pt x="3474720" y="1310640"/>
                </a:cubicBezTo>
                <a:cubicBezTo>
                  <a:pt x="3470859" y="1322224"/>
                  <a:pt x="3461173" y="1330960"/>
                  <a:pt x="3454400" y="1341120"/>
                </a:cubicBezTo>
                <a:cubicBezTo>
                  <a:pt x="3451013" y="1405467"/>
                  <a:pt x="3449378" y="1469929"/>
                  <a:pt x="3444240" y="1534160"/>
                </a:cubicBezTo>
                <a:cubicBezTo>
                  <a:pt x="3434962" y="1650132"/>
                  <a:pt x="3422986" y="1537783"/>
                  <a:pt x="3444240" y="1686560"/>
                </a:cubicBezTo>
                <a:cubicBezTo>
                  <a:pt x="3446682" y="1703655"/>
                  <a:pt x="3441404" y="1725988"/>
                  <a:pt x="3454400" y="1737360"/>
                </a:cubicBezTo>
                <a:cubicBezTo>
                  <a:pt x="3472955" y="1753596"/>
                  <a:pt x="3501813" y="1750907"/>
                  <a:pt x="3525520" y="1757680"/>
                </a:cubicBezTo>
                <a:cubicBezTo>
                  <a:pt x="3539067" y="1771227"/>
                  <a:pt x="3551614" y="1785852"/>
                  <a:pt x="3566160" y="1798320"/>
                </a:cubicBezTo>
                <a:cubicBezTo>
                  <a:pt x="3575431" y="1806267"/>
                  <a:pt x="3589543" y="1808704"/>
                  <a:pt x="3596640" y="1818640"/>
                </a:cubicBezTo>
                <a:cubicBezTo>
                  <a:pt x="3628123" y="1862716"/>
                  <a:pt x="3604205" y="1870390"/>
                  <a:pt x="3637280" y="1910080"/>
                </a:cubicBezTo>
                <a:cubicBezTo>
                  <a:pt x="3645097" y="1919461"/>
                  <a:pt x="3656537" y="1925590"/>
                  <a:pt x="3667760" y="1930400"/>
                </a:cubicBezTo>
                <a:cubicBezTo>
                  <a:pt x="3680595" y="1935901"/>
                  <a:pt x="3694853" y="1937173"/>
                  <a:pt x="3708400" y="1940560"/>
                </a:cubicBezTo>
                <a:cubicBezTo>
                  <a:pt x="3731624" y="2010233"/>
                  <a:pt x="3704199" y="1923757"/>
                  <a:pt x="3728720" y="2021840"/>
                </a:cubicBezTo>
                <a:cubicBezTo>
                  <a:pt x="3731317" y="2032230"/>
                  <a:pt x="3736283" y="2041930"/>
                  <a:pt x="3738880" y="2052320"/>
                </a:cubicBezTo>
                <a:cubicBezTo>
                  <a:pt x="3743068" y="2069073"/>
                  <a:pt x="3744852" y="2086367"/>
                  <a:pt x="3749040" y="2103120"/>
                </a:cubicBezTo>
                <a:cubicBezTo>
                  <a:pt x="3751637" y="2113510"/>
                  <a:pt x="3753999" y="2124238"/>
                  <a:pt x="3759200" y="2133600"/>
                </a:cubicBezTo>
                <a:cubicBezTo>
                  <a:pt x="3771060" y="2154948"/>
                  <a:pt x="3799840" y="2194560"/>
                  <a:pt x="3799840" y="2194560"/>
                </a:cubicBezTo>
                <a:cubicBezTo>
                  <a:pt x="3803227" y="2245360"/>
                  <a:pt x="3798955" y="2297260"/>
                  <a:pt x="3810000" y="2346960"/>
                </a:cubicBezTo>
                <a:cubicBezTo>
                  <a:pt x="3813117" y="2360986"/>
                  <a:pt x="3831129" y="2366531"/>
                  <a:pt x="3840480" y="2377440"/>
                </a:cubicBezTo>
                <a:cubicBezTo>
                  <a:pt x="3859383" y="2399494"/>
                  <a:pt x="3875198" y="2424438"/>
                  <a:pt x="3891280" y="2448560"/>
                </a:cubicBezTo>
                <a:cubicBezTo>
                  <a:pt x="3894667" y="2462107"/>
                  <a:pt x="3895195" y="2476711"/>
                  <a:pt x="3901440" y="2489200"/>
                </a:cubicBezTo>
                <a:cubicBezTo>
                  <a:pt x="3909013" y="2504346"/>
                  <a:pt x="3920900" y="2516983"/>
                  <a:pt x="3931920" y="2529840"/>
                </a:cubicBezTo>
                <a:cubicBezTo>
                  <a:pt x="3962834" y="2565907"/>
                  <a:pt x="3985788" y="2579264"/>
                  <a:pt x="4033520" y="2600960"/>
                </a:cubicBezTo>
                <a:cubicBezTo>
                  <a:pt x="4046232" y="2606738"/>
                  <a:pt x="4060913" y="2606704"/>
                  <a:pt x="4074160" y="2611120"/>
                </a:cubicBezTo>
                <a:cubicBezTo>
                  <a:pt x="4091462" y="2616887"/>
                  <a:pt x="4107658" y="2625673"/>
                  <a:pt x="4124960" y="2631440"/>
                </a:cubicBezTo>
                <a:cubicBezTo>
                  <a:pt x="4138207" y="2635856"/>
                  <a:pt x="4152525" y="2636697"/>
                  <a:pt x="4165600" y="2641600"/>
                </a:cubicBezTo>
                <a:cubicBezTo>
                  <a:pt x="4179781" y="2646918"/>
                  <a:pt x="4193090" y="2654406"/>
                  <a:pt x="4206240" y="2661920"/>
                </a:cubicBezTo>
                <a:cubicBezTo>
                  <a:pt x="4216842" y="2667978"/>
                  <a:pt x="4225287" y="2677953"/>
                  <a:pt x="4236720" y="2682240"/>
                </a:cubicBezTo>
                <a:cubicBezTo>
                  <a:pt x="4252889" y="2688303"/>
                  <a:pt x="4270346" y="2690592"/>
                  <a:pt x="4287520" y="2692400"/>
                </a:cubicBezTo>
                <a:cubicBezTo>
                  <a:pt x="4334793" y="2697376"/>
                  <a:pt x="4382440" y="2698053"/>
                  <a:pt x="4429760" y="2702560"/>
                </a:cubicBezTo>
                <a:cubicBezTo>
                  <a:pt x="4453599" y="2704830"/>
                  <a:pt x="4477143" y="2709555"/>
                  <a:pt x="4500880" y="2712720"/>
                </a:cubicBezTo>
                <a:lnTo>
                  <a:pt x="4582160" y="2722880"/>
                </a:lnTo>
                <a:cubicBezTo>
                  <a:pt x="4605867" y="2729653"/>
                  <a:pt x="4629361" y="2737220"/>
                  <a:pt x="4653280" y="2743200"/>
                </a:cubicBezTo>
                <a:cubicBezTo>
                  <a:pt x="4670033" y="2747388"/>
                  <a:pt x="4687911" y="2747297"/>
                  <a:pt x="4704080" y="2753360"/>
                </a:cubicBezTo>
                <a:cubicBezTo>
                  <a:pt x="4715513" y="2757647"/>
                  <a:pt x="4722586" y="2771285"/>
                  <a:pt x="4734560" y="2773680"/>
                </a:cubicBezTo>
                <a:cubicBezTo>
                  <a:pt x="4791405" y="2785049"/>
                  <a:pt x="4849707" y="2787227"/>
                  <a:pt x="4907280" y="2794000"/>
                </a:cubicBezTo>
                <a:cubicBezTo>
                  <a:pt x="4966355" y="2823538"/>
                  <a:pt x="4994688" y="2830608"/>
                  <a:pt x="5039360" y="2875280"/>
                </a:cubicBezTo>
                <a:cubicBezTo>
                  <a:pt x="5072967" y="2908887"/>
                  <a:pt x="5071299" y="2928025"/>
                  <a:pt x="5100320" y="2966720"/>
                </a:cubicBezTo>
                <a:cubicBezTo>
                  <a:pt x="5108941" y="2978215"/>
                  <a:pt x="5120640" y="2987040"/>
                  <a:pt x="5130800" y="2997200"/>
                </a:cubicBezTo>
                <a:cubicBezTo>
                  <a:pt x="5169969" y="3134292"/>
                  <a:pt x="5121642" y="3048191"/>
                  <a:pt x="5334000" y="3088640"/>
                </a:cubicBezTo>
                <a:cubicBezTo>
                  <a:pt x="5345995" y="3090925"/>
                  <a:pt x="5353257" y="3104150"/>
                  <a:pt x="5364480" y="3108960"/>
                </a:cubicBezTo>
                <a:cubicBezTo>
                  <a:pt x="5377315" y="3114461"/>
                  <a:pt x="5391573" y="3115733"/>
                  <a:pt x="5405120" y="3119120"/>
                </a:cubicBezTo>
                <a:cubicBezTo>
                  <a:pt x="5415280" y="3129280"/>
                  <a:pt x="5422519" y="3155546"/>
                  <a:pt x="5435600" y="3149600"/>
                </a:cubicBezTo>
                <a:cubicBezTo>
                  <a:pt x="5470481" y="3133745"/>
                  <a:pt x="5487445" y="3092849"/>
                  <a:pt x="5516880" y="3068320"/>
                </a:cubicBezTo>
                <a:cubicBezTo>
                  <a:pt x="5662039" y="2947354"/>
                  <a:pt x="5499562" y="3085869"/>
                  <a:pt x="5628640" y="2966720"/>
                </a:cubicBezTo>
                <a:cubicBezTo>
                  <a:pt x="5747076" y="2857394"/>
                  <a:pt x="5668299" y="2931918"/>
                  <a:pt x="5781040" y="2844800"/>
                </a:cubicBezTo>
                <a:cubicBezTo>
                  <a:pt x="5996755" y="2678111"/>
                  <a:pt x="5854883" y="2761572"/>
                  <a:pt x="6024880" y="2682240"/>
                </a:cubicBezTo>
                <a:cubicBezTo>
                  <a:pt x="6045467" y="2672633"/>
                  <a:pt x="6065158" y="2661161"/>
                  <a:pt x="6085840" y="2651760"/>
                </a:cubicBezTo>
                <a:cubicBezTo>
                  <a:pt x="6102443" y="2644213"/>
                  <a:pt x="6120328" y="2639596"/>
                  <a:pt x="6136640" y="2631440"/>
                </a:cubicBezTo>
                <a:cubicBezTo>
                  <a:pt x="6147562" y="2625979"/>
                  <a:pt x="6155687" y="2615407"/>
                  <a:pt x="6167120" y="2611120"/>
                </a:cubicBezTo>
                <a:cubicBezTo>
                  <a:pt x="6183289" y="2605057"/>
                  <a:pt x="6200987" y="2604347"/>
                  <a:pt x="6217920" y="2600960"/>
                </a:cubicBezTo>
                <a:cubicBezTo>
                  <a:pt x="6261947" y="2604347"/>
                  <a:pt x="6306184" y="2605643"/>
                  <a:pt x="6350000" y="2611120"/>
                </a:cubicBezTo>
                <a:cubicBezTo>
                  <a:pt x="6360627" y="2612448"/>
                  <a:pt x="6369836" y="2620097"/>
                  <a:pt x="6380480" y="2621280"/>
                </a:cubicBezTo>
                <a:cubicBezTo>
                  <a:pt x="6431081" y="2626902"/>
                  <a:pt x="6482080" y="2628053"/>
                  <a:pt x="6532880" y="2631440"/>
                </a:cubicBezTo>
                <a:cubicBezTo>
                  <a:pt x="6536267" y="2641600"/>
                  <a:pt x="6540098" y="2651622"/>
                  <a:pt x="6543040" y="2661920"/>
                </a:cubicBezTo>
                <a:cubicBezTo>
                  <a:pt x="6546876" y="2675346"/>
                  <a:pt x="6544477" y="2691656"/>
                  <a:pt x="6553200" y="2702560"/>
                </a:cubicBezTo>
                <a:cubicBezTo>
                  <a:pt x="6559890" y="2710923"/>
                  <a:pt x="6573382" y="2709778"/>
                  <a:pt x="6583680" y="2712720"/>
                </a:cubicBezTo>
                <a:cubicBezTo>
                  <a:pt x="6639674" y="2728718"/>
                  <a:pt x="6642064" y="2724852"/>
                  <a:pt x="6715760" y="2733040"/>
                </a:cubicBezTo>
                <a:cubicBezTo>
                  <a:pt x="6722533" y="2743200"/>
                  <a:pt x="6726545" y="2755892"/>
                  <a:pt x="6736080" y="2763520"/>
                </a:cubicBezTo>
                <a:cubicBezTo>
                  <a:pt x="6742705" y="2768820"/>
                  <a:pt x="6804545" y="2783176"/>
                  <a:pt x="6807200" y="2783840"/>
                </a:cubicBezTo>
                <a:cubicBezTo>
                  <a:pt x="6813973" y="2794000"/>
                  <a:pt x="6817985" y="2806692"/>
                  <a:pt x="6827520" y="2814320"/>
                </a:cubicBezTo>
                <a:cubicBezTo>
                  <a:pt x="6835883" y="2821010"/>
                  <a:pt x="6847498" y="2822380"/>
                  <a:pt x="6858000" y="2824480"/>
                </a:cubicBezTo>
                <a:cubicBezTo>
                  <a:pt x="6881482" y="2829176"/>
                  <a:pt x="6905451" y="2830999"/>
                  <a:pt x="6929120" y="2834640"/>
                </a:cubicBezTo>
                <a:cubicBezTo>
                  <a:pt x="7112380" y="2862834"/>
                  <a:pt x="6854975" y="2825499"/>
                  <a:pt x="7061200" y="2854960"/>
                </a:cubicBezTo>
                <a:cubicBezTo>
                  <a:pt x="7094949" y="2871835"/>
                  <a:pt x="7103599" y="2874059"/>
                  <a:pt x="7132320" y="2895600"/>
                </a:cubicBezTo>
                <a:cubicBezTo>
                  <a:pt x="7136152" y="2898474"/>
                  <a:pt x="7139093" y="2902373"/>
                  <a:pt x="7142480" y="290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2"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 Decision Boundary Perspective…</a:t>
            </a:r>
          </a:p>
        </p:txBody>
      </p:sp>
    </p:spTree>
    <p:extLst>
      <p:ext uri="{BB962C8B-B14F-4D97-AF65-F5344CB8AC3E}">
        <p14:creationId xmlns:p14="http://schemas.microsoft.com/office/powerpoint/2010/main" val="4238446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3"/>
          <p:cNvSpPr>
            <a:spLocks noGrp="1"/>
          </p:cNvSpPr>
          <p:nvPr>
            <p:ph idx="1"/>
          </p:nvPr>
        </p:nvSpPr>
        <p:spPr>
          <a:xfrm>
            <a:off x="2164321" y="1229037"/>
            <a:ext cx="7771297" cy="862678"/>
          </a:xfrm>
        </p:spPr>
        <p:txBody>
          <a:bodyPr/>
          <a:lstStyle/>
          <a:p>
            <a:pPr marL="0" indent="0">
              <a:buNone/>
            </a:pPr>
            <a:r>
              <a:rPr lang="en-GB" altLang="en-US" sz="2400" dirty="0"/>
              <a:t>If </a:t>
            </a:r>
            <a:r>
              <a:rPr lang="en-GB" altLang="en-US" sz="2400" i="1" dirty="0"/>
              <a:t>f</a:t>
            </a:r>
            <a:r>
              <a:rPr lang="en-GB" altLang="en-US" sz="2400" dirty="0"/>
              <a:t>(</a:t>
            </a:r>
            <a:r>
              <a:rPr lang="en-GB" altLang="en-US" sz="2400" i="1" dirty="0"/>
              <a:t>x</a:t>
            </a:r>
            <a:r>
              <a:rPr lang="en-GB" altLang="en-US" sz="2400" dirty="0"/>
              <a:t>) is linear, the NN can </a:t>
            </a:r>
            <a:r>
              <a:rPr lang="en-GB" altLang="en-US" sz="2400" b="1" dirty="0"/>
              <a:t>only</a:t>
            </a:r>
            <a:r>
              <a:rPr lang="en-GB" altLang="en-US" sz="2400" dirty="0"/>
              <a:t> draw straight  decision boundaries (even if there are many layers of units)</a:t>
            </a:r>
          </a:p>
        </p:txBody>
      </p:sp>
      <p:pic>
        <p:nvPicPr>
          <p:cNvPr id="317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027" y="2535366"/>
            <a:ext cx="4218977" cy="3096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a:xfrm>
            <a:off x="3078592" y="3789313"/>
            <a:ext cx="6857027" cy="884112"/>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Non-Linearity</a:t>
            </a:r>
          </a:p>
        </p:txBody>
      </p:sp>
    </p:spTree>
    <p:extLst>
      <p:ext uri="{BB962C8B-B14F-4D97-AF65-F5344CB8AC3E}">
        <p14:creationId xmlns:p14="http://schemas.microsoft.com/office/powerpoint/2010/main" val="799166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Content Placeholder 3"/>
          <p:cNvSpPr>
            <a:spLocks noGrp="1"/>
          </p:cNvSpPr>
          <p:nvPr>
            <p:ph idx="1"/>
          </p:nvPr>
        </p:nvSpPr>
        <p:spPr>
          <a:xfrm>
            <a:off x="2164321" y="1229037"/>
            <a:ext cx="4814001" cy="1352358"/>
          </a:xfrm>
        </p:spPr>
        <p:txBody>
          <a:bodyPr/>
          <a:lstStyle/>
          <a:p>
            <a:pPr marL="0" indent="0">
              <a:buNone/>
            </a:pPr>
            <a:r>
              <a:rPr lang="en-GB" altLang="en-US" sz="2400" dirty="0"/>
              <a:t>NNs use nonlinear </a:t>
            </a:r>
            <a:r>
              <a:rPr lang="en-GB" altLang="en-US" sz="2400" i="1" dirty="0"/>
              <a:t>f</a:t>
            </a:r>
            <a:r>
              <a:rPr lang="en-GB" altLang="en-US" sz="2400" dirty="0"/>
              <a:t>(x) so they</a:t>
            </a:r>
          </a:p>
          <a:p>
            <a:pPr marL="0" indent="0">
              <a:buNone/>
            </a:pPr>
            <a:r>
              <a:rPr lang="en-GB" altLang="en-US" sz="2400" dirty="0"/>
              <a:t>can draw complex boundaries,</a:t>
            </a:r>
          </a:p>
          <a:p>
            <a:pPr marL="0" indent="0">
              <a:buNone/>
            </a:pPr>
            <a:r>
              <a:rPr lang="en-GB" altLang="en-US" sz="2400" dirty="0"/>
              <a:t>but keep the data unchanged</a:t>
            </a:r>
          </a:p>
        </p:txBody>
      </p:sp>
      <p:pic>
        <p:nvPicPr>
          <p:cNvPr id="327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5909" y="2886153"/>
            <a:ext cx="4004694" cy="2938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1769091" y="3068691"/>
            <a:ext cx="4290404" cy="2001553"/>
          </a:xfrm>
          <a:custGeom>
            <a:avLst/>
            <a:gdLst>
              <a:gd name="connsiteX0" fmla="*/ 0 w 4291013"/>
              <a:gd name="connsiteY0" fmla="*/ 1209040 h 2001520"/>
              <a:gd name="connsiteX1" fmla="*/ 81280 w 4291013"/>
              <a:gd name="connsiteY1" fmla="*/ 1198880 h 2001520"/>
              <a:gd name="connsiteX2" fmla="*/ 101600 w 4291013"/>
              <a:gd name="connsiteY2" fmla="*/ 1259840 h 2001520"/>
              <a:gd name="connsiteX3" fmla="*/ 457200 w 4291013"/>
              <a:gd name="connsiteY3" fmla="*/ 1280160 h 2001520"/>
              <a:gd name="connsiteX4" fmla="*/ 518160 w 4291013"/>
              <a:gd name="connsiteY4" fmla="*/ 1290320 h 2001520"/>
              <a:gd name="connsiteX5" fmla="*/ 568960 w 4291013"/>
              <a:gd name="connsiteY5" fmla="*/ 1310640 h 2001520"/>
              <a:gd name="connsiteX6" fmla="*/ 741680 w 4291013"/>
              <a:gd name="connsiteY6" fmla="*/ 1402080 h 2001520"/>
              <a:gd name="connsiteX7" fmla="*/ 812800 w 4291013"/>
              <a:gd name="connsiteY7" fmla="*/ 1473200 h 2001520"/>
              <a:gd name="connsiteX8" fmla="*/ 894080 w 4291013"/>
              <a:gd name="connsiteY8" fmla="*/ 1524000 h 2001520"/>
              <a:gd name="connsiteX9" fmla="*/ 955040 w 4291013"/>
              <a:gd name="connsiteY9" fmla="*/ 1574800 h 2001520"/>
              <a:gd name="connsiteX10" fmla="*/ 995680 w 4291013"/>
              <a:gd name="connsiteY10" fmla="*/ 1605280 h 2001520"/>
              <a:gd name="connsiteX11" fmla="*/ 1026160 w 4291013"/>
              <a:gd name="connsiteY11" fmla="*/ 1645920 h 2001520"/>
              <a:gd name="connsiteX12" fmla="*/ 1066800 w 4291013"/>
              <a:gd name="connsiteY12" fmla="*/ 1666240 h 2001520"/>
              <a:gd name="connsiteX13" fmla="*/ 1097280 w 4291013"/>
              <a:gd name="connsiteY13" fmla="*/ 1686560 h 2001520"/>
              <a:gd name="connsiteX14" fmla="*/ 1107440 w 4291013"/>
              <a:gd name="connsiteY14" fmla="*/ 1717040 h 2001520"/>
              <a:gd name="connsiteX15" fmla="*/ 1026160 w 4291013"/>
              <a:gd name="connsiteY15" fmla="*/ 1767840 h 2001520"/>
              <a:gd name="connsiteX16" fmla="*/ 975360 w 4291013"/>
              <a:gd name="connsiteY16" fmla="*/ 1818640 h 2001520"/>
              <a:gd name="connsiteX17" fmla="*/ 914400 w 4291013"/>
              <a:gd name="connsiteY17" fmla="*/ 1899920 h 2001520"/>
              <a:gd name="connsiteX18" fmla="*/ 955040 w 4291013"/>
              <a:gd name="connsiteY18" fmla="*/ 1940560 h 2001520"/>
              <a:gd name="connsiteX19" fmla="*/ 1005840 w 4291013"/>
              <a:gd name="connsiteY19" fmla="*/ 1971040 h 2001520"/>
              <a:gd name="connsiteX20" fmla="*/ 1036320 w 4291013"/>
              <a:gd name="connsiteY20" fmla="*/ 1981200 h 2001520"/>
              <a:gd name="connsiteX21" fmla="*/ 1259840 w 4291013"/>
              <a:gd name="connsiteY21" fmla="*/ 2001520 h 2001520"/>
              <a:gd name="connsiteX22" fmla="*/ 1544320 w 4291013"/>
              <a:gd name="connsiteY22" fmla="*/ 1991360 h 2001520"/>
              <a:gd name="connsiteX23" fmla="*/ 1747520 w 4291013"/>
              <a:gd name="connsiteY23" fmla="*/ 1940560 h 2001520"/>
              <a:gd name="connsiteX24" fmla="*/ 1910080 w 4291013"/>
              <a:gd name="connsiteY24" fmla="*/ 1920240 h 2001520"/>
              <a:gd name="connsiteX25" fmla="*/ 2133600 w 4291013"/>
              <a:gd name="connsiteY25" fmla="*/ 1859280 h 2001520"/>
              <a:gd name="connsiteX26" fmla="*/ 2357120 w 4291013"/>
              <a:gd name="connsiteY26" fmla="*/ 1818640 h 2001520"/>
              <a:gd name="connsiteX27" fmla="*/ 2468880 w 4291013"/>
              <a:gd name="connsiteY27" fmla="*/ 1788160 h 2001520"/>
              <a:gd name="connsiteX28" fmla="*/ 2560320 w 4291013"/>
              <a:gd name="connsiteY28" fmla="*/ 1767840 h 2001520"/>
              <a:gd name="connsiteX29" fmla="*/ 2712720 w 4291013"/>
              <a:gd name="connsiteY29" fmla="*/ 1696720 h 2001520"/>
              <a:gd name="connsiteX30" fmla="*/ 2794000 w 4291013"/>
              <a:gd name="connsiteY30" fmla="*/ 1656080 h 2001520"/>
              <a:gd name="connsiteX31" fmla="*/ 2875280 w 4291013"/>
              <a:gd name="connsiteY31" fmla="*/ 1564640 h 2001520"/>
              <a:gd name="connsiteX32" fmla="*/ 2885440 w 4291013"/>
              <a:gd name="connsiteY32" fmla="*/ 1513840 h 2001520"/>
              <a:gd name="connsiteX33" fmla="*/ 2915920 w 4291013"/>
              <a:gd name="connsiteY33" fmla="*/ 1422400 h 2001520"/>
              <a:gd name="connsiteX34" fmla="*/ 2905760 w 4291013"/>
              <a:gd name="connsiteY34" fmla="*/ 1341120 h 2001520"/>
              <a:gd name="connsiteX35" fmla="*/ 2804160 w 4291013"/>
              <a:gd name="connsiteY35" fmla="*/ 1310640 h 2001520"/>
              <a:gd name="connsiteX36" fmla="*/ 2702560 w 4291013"/>
              <a:gd name="connsiteY36" fmla="*/ 1249680 h 2001520"/>
              <a:gd name="connsiteX37" fmla="*/ 2641600 w 4291013"/>
              <a:gd name="connsiteY37" fmla="*/ 1219200 h 2001520"/>
              <a:gd name="connsiteX38" fmla="*/ 2600960 w 4291013"/>
              <a:gd name="connsiteY38" fmla="*/ 1178560 h 2001520"/>
              <a:gd name="connsiteX39" fmla="*/ 2550160 w 4291013"/>
              <a:gd name="connsiteY39" fmla="*/ 1137920 h 2001520"/>
              <a:gd name="connsiteX40" fmla="*/ 2377440 w 4291013"/>
              <a:gd name="connsiteY40" fmla="*/ 1046480 h 2001520"/>
              <a:gd name="connsiteX41" fmla="*/ 2326640 w 4291013"/>
              <a:gd name="connsiteY41" fmla="*/ 1036320 h 2001520"/>
              <a:gd name="connsiteX42" fmla="*/ 2286000 w 4291013"/>
              <a:gd name="connsiteY42" fmla="*/ 1016000 h 2001520"/>
              <a:gd name="connsiteX43" fmla="*/ 2448560 w 4291013"/>
              <a:gd name="connsiteY43" fmla="*/ 944880 h 2001520"/>
              <a:gd name="connsiteX44" fmla="*/ 2529840 w 4291013"/>
              <a:gd name="connsiteY44" fmla="*/ 904240 h 2001520"/>
              <a:gd name="connsiteX45" fmla="*/ 2661920 w 4291013"/>
              <a:gd name="connsiteY45" fmla="*/ 822960 h 2001520"/>
              <a:gd name="connsiteX46" fmla="*/ 2753360 w 4291013"/>
              <a:gd name="connsiteY46" fmla="*/ 782320 h 2001520"/>
              <a:gd name="connsiteX47" fmla="*/ 2956560 w 4291013"/>
              <a:gd name="connsiteY47" fmla="*/ 650240 h 2001520"/>
              <a:gd name="connsiteX48" fmla="*/ 3007360 w 4291013"/>
              <a:gd name="connsiteY48" fmla="*/ 619760 h 2001520"/>
              <a:gd name="connsiteX49" fmla="*/ 3119120 w 4291013"/>
              <a:gd name="connsiteY49" fmla="*/ 568960 h 2001520"/>
              <a:gd name="connsiteX50" fmla="*/ 3159760 w 4291013"/>
              <a:gd name="connsiteY50" fmla="*/ 558800 h 2001520"/>
              <a:gd name="connsiteX51" fmla="*/ 3454400 w 4291013"/>
              <a:gd name="connsiteY51" fmla="*/ 325120 h 2001520"/>
              <a:gd name="connsiteX52" fmla="*/ 3576320 w 4291013"/>
              <a:gd name="connsiteY52" fmla="*/ 264160 h 2001520"/>
              <a:gd name="connsiteX53" fmla="*/ 3688080 w 4291013"/>
              <a:gd name="connsiteY53" fmla="*/ 193040 h 2001520"/>
              <a:gd name="connsiteX54" fmla="*/ 3779520 w 4291013"/>
              <a:gd name="connsiteY54" fmla="*/ 152400 h 2001520"/>
              <a:gd name="connsiteX55" fmla="*/ 3870960 w 4291013"/>
              <a:gd name="connsiteY55" fmla="*/ 101600 h 2001520"/>
              <a:gd name="connsiteX56" fmla="*/ 3921760 w 4291013"/>
              <a:gd name="connsiteY56" fmla="*/ 81280 h 2001520"/>
              <a:gd name="connsiteX57" fmla="*/ 4074160 w 4291013"/>
              <a:gd name="connsiteY57" fmla="*/ 40640 h 2001520"/>
              <a:gd name="connsiteX58" fmla="*/ 4155440 w 4291013"/>
              <a:gd name="connsiteY58" fmla="*/ 30480 h 2001520"/>
              <a:gd name="connsiteX59" fmla="*/ 4206240 w 4291013"/>
              <a:gd name="connsiteY59" fmla="*/ 20320 h 2001520"/>
              <a:gd name="connsiteX60" fmla="*/ 4277360 w 4291013"/>
              <a:gd name="connsiteY60" fmla="*/ 0 h 20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91013" h="2001520">
                <a:moveTo>
                  <a:pt x="0" y="1209040"/>
                </a:moveTo>
                <a:cubicBezTo>
                  <a:pt x="27093" y="1205653"/>
                  <a:pt x="56858" y="1186669"/>
                  <a:pt x="81280" y="1198880"/>
                </a:cubicBezTo>
                <a:cubicBezTo>
                  <a:pt x="100438" y="1208459"/>
                  <a:pt x="80216" y="1258618"/>
                  <a:pt x="101600" y="1259840"/>
                </a:cubicBezTo>
                <a:lnTo>
                  <a:pt x="457200" y="1280160"/>
                </a:lnTo>
                <a:cubicBezTo>
                  <a:pt x="477520" y="1283547"/>
                  <a:pt x="498286" y="1284900"/>
                  <a:pt x="518160" y="1290320"/>
                </a:cubicBezTo>
                <a:cubicBezTo>
                  <a:pt x="535755" y="1295119"/>
                  <a:pt x="552197" y="1303456"/>
                  <a:pt x="568960" y="1310640"/>
                </a:cubicBezTo>
                <a:cubicBezTo>
                  <a:pt x="630549" y="1337035"/>
                  <a:pt x="688675" y="1359676"/>
                  <a:pt x="741680" y="1402080"/>
                </a:cubicBezTo>
                <a:cubicBezTo>
                  <a:pt x="767860" y="1423024"/>
                  <a:pt x="786620" y="1452256"/>
                  <a:pt x="812800" y="1473200"/>
                </a:cubicBezTo>
                <a:cubicBezTo>
                  <a:pt x="837749" y="1493159"/>
                  <a:pt x="868081" y="1505430"/>
                  <a:pt x="894080" y="1524000"/>
                </a:cubicBezTo>
                <a:cubicBezTo>
                  <a:pt x="915604" y="1539374"/>
                  <a:pt x="934385" y="1558276"/>
                  <a:pt x="955040" y="1574800"/>
                </a:cubicBezTo>
                <a:cubicBezTo>
                  <a:pt x="968263" y="1585378"/>
                  <a:pt x="983706" y="1593306"/>
                  <a:pt x="995680" y="1605280"/>
                </a:cubicBezTo>
                <a:cubicBezTo>
                  <a:pt x="1007654" y="1617254"/>
                  <a:pt x="1013303" y="1634900"/>
                  <a:pt x="1026160" y="1645920"/>
                </a:cubicBezTo>
                <a:cubicBezTo>
                  <a:pt x="1037659" y="1655777"/>
                  <a:pt x="1053650" y="1658726"/>
                  <a:pt x="1066800" y="1666240"/>
                </a:cubicBezTo>
                <a:cubicBezTo>
                  <a:pt x="1077402" y="1672298"/>
                  <a:pt x="1087120" y="1679787"/>
                  <a:pt x="1097280" y="1686560"/>
                </a:cubicBezTo>
                <a:cubicBezTo>
                  <a:pt x="1100667" y="1696720"/>
                  <a:pt x="1114492" y="1708980"/>
                  <a:pt x="1107440" y="1717040"/>
                </a:cubicBezTo>
                <a:cubicBezTo>
                  <a:pt x="1086401" y="1741085"/>
                  <a:pt x="1048752" y="1745248"/>
                  <a:pt x="1026160" y="1767840"/>
                </a:cubicBezTo>
                <a:cubicBezTo>
                  <a:pt x="1009227" y="1784773"/>
                  <a:pt x="990829" y="1800359"/>
                  <a:pt x="975360" y="1818640"/>
                </a:cubicBezTo>
                <a:cubicBezTo>
                  <a:pt x="953484" y="1844493"/>
                  <a:pt x="914400" y="1899920"/>
                  <a:pt x="914400" y="1899920"/>
                </a:cubicBezTo>
                <a:cubicBezTo>
                  <a:pt x="930656" y="1948688"/>
                  <a:pt x="911691" y="1918885"/>
                  <a:pt x="955040" y="1940560"/>
                </a:cubicBezTo>
                <a:cubicBezTo>
                  <a:pt x="972703" y="1949391"/>
                  <a:pt x="988177" y="1962209"/>
                  <a:pt x="1005840" y="1971040"/>
                </a:cubicBezTo>
                <a:cubicBezTo>
                  <a:pt x="1015419" y="1975829"/>
                  <a:pt x="1025930" y="1978603"/>
                  <a:pt x="1036320" y="1981200"/>
                </a:cubicBezTo>
                <a:cubicBezTo>
                  <a:pt x="1115596" y="2001019"/>
                  <a:pt x="1163651" y="1995862"/>
                  <a:pt x="1259840" y="2001520"/>
                </a:cubicBezTo>
                <a:cubicBezTo>
                  <a:pt x="1354667" y="1998133"/>
                  <a:pt x="1450166" y="2003129"/>
                  <a:pt x="1544320" y="1991360"/>
                </a:cubicBezTo>
                <a:cubicBezTo>
                  <a:pt x="1613599" y="1982700"/>
                  <a:pt x="1678241" y="1949220"/>
                  <a:pt x="1747520" y="1940560"/>
                </a:cubicBezTo>
                <a:lnTo>
                  <a:pt x="1910080" y="1920240"/>
                </a:lnTo>
                <a:cubicBezTo>
                  <a:pt x="1984587" y="1899920"/>
                  <a:pt x="2058293" y="1876395"/>
                  <a:pt x="2133600" y="1859280"/>
                </a:cubicBezTo>
                <a:cubicBezTo>
                  <a:pt x="2207445" y="1842497"/>
                  <a:pt x="2283040" y="1834354"/>
                  <a:pt x="2357120" y="1818640"/>
                </a:cubicBezTo>
                <a:cubicBezTo>
                  <a:pt x="2394893" y="1810627"/>
                  <a:pt x="2431419" y="1797525"/>
                  <a:pt x="2468880" y="1788160"/>
                </a:cubicBezTo>
                <a:cubicBezTo>
                  <a:pt x="2499171" y="1780587"/>
                  <a:pt x="2530365" y="1776650"/>
                  <a:pt x="2560320" y="1767840"/>
                </a:cubicBezTo>
                <a:cubicBezTo>
                  <a:pt x="2647282" y="1742263"/>
                  <a:pt x="2635239" y="1738043"/>
                  <a:pt x="2712720" y="1696720"/>
                </a:cubicBezTo>
                <a:cubicBezTo>
                  <a:pt x="2739448" y="1682465"/>
                  <a:pt x="2769095" y="1673322"/>
                  <a:pt x="2794000" y="1656080"/>
                </a:cubicBezTo>
                <a:cubicBezTo>
                  <a:pt x="2826642" y="1633481"/>
                  <a:pt x="2851738" y="1596030"/>
                  <a:pt x="2875280" y="1564640"/>
                </a:cubicBezTo>
                <a:cubicBezTo>
                  <a:pt x="2878667" y="1547707"/>
                  <a:pt x="2879979" y="1530223"/>
                  <a:pt x="2885440" y="1513840"/>
                </a:cubicBezTo>
                <a:cubicBezTo>
                  <a:pt x="2927504" y="1387647"/>
                  <a:pt x="2886803" y="1567986"/>
                  <a:pt x="2915920" y="1422400"/>
                </a:cubicBezTo>
                <a:cubicBezTo>
                  <a:pt x="2912533" y="1395307"/>
                  <a:pt x="2921418" y="1363488"/>
                  <a:pt x="2905760" y="1341120"/>
                </a:cubicBezTo>
                <a:cubicBezTo>
                  <a:pt x="2900513" y="1333624"/>
                  <a:pt x="2820623" y="1314756"/>
                  <a:pt x="2804160" y="1310640"/>
                </a:cubicBezTo>
                <a:cubicBezTo>
                  <a:pt x="2770293" y="1290320"/>
                  <a:pt x="2737885" y="1267343"/>
                  <a:pt x="2702560" y="1249680"/>
                </a:cubicBezTo>
                <a:cubicBezTo>
                  <a:pt x="2682240" y="1239520"/>
                  <a:pt x="2660212" y="1232228"/>
                  <a:pt x="2641600" y="1219200"/>
                </a:cubicBezTo>
                <a:cubicBezTo>
                  <a:pt x="2625905" y="1208214"/>
                  <a:pt x="2615279" y="1191288"/>
                  <a:pt x="2600960" y="1178560"/>
                </a:cubicBezTo>
                <a:cubicBezTo>
                  <a:pt x="2584752" y="1164153"/>
                  <a:pt x="2567925" y="1150356"/>
                  <a:pt x="2550160" y="1137920"/>
                </a:cubicBezTo>
                <a:cubicBezTo>
                  <a:pt x="2514749" y="1113132"/>
                  <a:pt x="2391967" y="1049385"/>
                  <a:pt x="2377440" y="1046480"/>
                </a:cubicBezTo>
                <a:lnTo>
                  <a:pt x="2326640" y="1036320"/>
                </a:lnTo>
                <a:cubicBezTo>
                  <a:pt x="2313093" y="1029547"/>
                  <a:pt x="2279227" y="1029547"/>
                  <a:pt x="2286000" y="1016000"/>
                </a:cubicBezTo>
                <a:cubicBezTo>
                  <a:pt x="2301795" y="984409"/>
                  <a:pt x="2429142" y="954589"/>
                  <a:pt x="2448560" y="944880"/>
                </a:cubicBezTo>
                <a:cubicBezTo>
                  <a:pt x="2475653" y="931333"/>
                  <a:pt x="2503540" y="919269"/>
                  <a:pt x="2529840" y="904240"/>
                </a:cubicBezTo>
                <a:cubicBezTo>
                  <a:pt x="2642513" y="839856"/>
                  <a:pt x="2537180" y="885330"/>
                  <a:pt x="2661920" y="822960"/>
                </a:cubicBezTo>
                <a:cubicBezTo>
                  <a:pt x="2691753" y="808043"/>
                  <a:pt x="2722880" y="795867"/>
                  <a:pt x="2753360" y="782320"/>
                </a:cubicBezTo>
                <a:cubicBezTo>
                  <a:pt x="2874564" y="661116"/>
                  <a:pt x="2746631" y="776197"/>
                  <a:pt x="2956560" y="650240"/>
                </a:cubicBezTo>
                <a:cubicBezTo>
                  <a:pt x="2973493" y="640080"/>
                  <a:pt x="2990024" y="629216"/>
                  <a:pt x="3007360" y="619760"/>
                </a:cubicBezTo>
                <a:cubicBezTo>
                  <a:pt x="3039928" y="601996"/>
                  <a:pt x="3083114" y="580962"/>
                  <a:pt x="3119120" y="568960"/>
                </a:cubicBezTo>
                <a:cubicBezTo>
                  <a:pt x="3132367" y="564544"/>
                  <a:pt x="3146213" y="562187"/>
                  <a:pt x="3159760" y="558800"/>
                </a:cubicBezTo>
                <a:cubicBezTo>
                  <a:pt x="3171384" y="549113"/>
                  <a:pt x="3398421" y="353110"/>
                  <a:pt x="3454400" y="325120"/>
                </a:cubicBezTo>
                <a:cubicBezTo>
                  <a:pt x="3495040" y="304800"/>
                  <a:pt x="3536764" y="286518"/>
                  <a:pt x="3576320" y="264160"/>
                </a:cubicBezTo>
                <a:cubicBezTo>
                  <a:pt x="3614761" y="242432"/>
                  <a:pt x="3649389" y="214320"/>
                  <a:pt x="3688080" y="193040"/>
                </a:cubicBezTo>
                <a:cubicBezTo>
                  <a:pt x="3717306" y="176966"/>
                  <a:pt x="3749235" y="166378"/>
                  <a:pt x="3779520" y="152400"/>
                </a:cubicBezTo>
                <a:cubicBezTo>
                  <a:pt x="3906719" y="93693"/>
                  <a:pt x="3717343" y="178408"/>
                  <a:pt x="3870960" y="101600"/>
                </a:cubicBezTo>
                <a:cubicBezTo>
                  <a:pt x="3887272" y="93444"/>
                  <a:pt x="3904620" y="87513"/>
                  <a:pt x="3921760" y="81280"/>
                </a:cubicBezTo>
                <a:cubicBezTo>
                  <a:pt x="3971240" y="63287"/>
                  <a:pt x="4022023" y="48661"/>
                  <a:pt x="4074160" y="40640"/>
                </a:cubicBezTo>
                <a:cubicBezTo>
                  <a:pt x="4101147" y="36488"/>
                  <a:pt x="4128453" y="34632"/>
                  <a:pt x="4155440" y="30480"/>
                </a:cubicBezTo>
                <a:cubicBezTo>
                  <a:pt x="4172508" y="27854"/>
                  <a:pt x="4189172" y="22946"/>
                  <a:pt x="4206240" y="20320"/>
                </a:cubicBezTo>
                <a:cubicBezTo>
                  <a:pt x="4290122" y="7415"/>
                  <a:pt x="4307204" y="29844"/>
                  <a:pt x="427736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Non-Linearity</a:t>
            </a:r>
          </a:p>
        </p:txBody>
      </p:sp>
    </p:spTree>
    <p:extLst>
      <p:ext uri="{BB962C8B-B14F-4D97-AF65-F5344CB8AC3E}">
        <p14:creationId xmlns:p14="http://schemas.microsoft.com/office/powerpoint/2010/main" val="936525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34DE-E4AD-EB4D-8520-D352AE22D279}"/>
              </a:ext>
            </a:extLst>
          </p:cNvPr>
          <p:cNvSpPr>
            <a:spLocks noGrp="1"/>
          </p:cNvSpPr>
          <p:nvPr>
            <p:ph type="title"/>
          </p:nvPr>
        </p:nvSpPr>
        <p:spPr/>
        <p:txBody>
          <a:bodyPr/>
          <a:lstStyle/>
          <a:p>
            <a:r>
              <a:rPr lang="en-US" dirty="0"/>
              <a:t>Learning</a:t>
            </a:r>
          </a:p>
        </p:txBody>
      </p:sp>
      <p:sp>
        <p:nvSpPr>
          <p:cNvPr id="3" name="Content Placeholder 2">
            <a:extLst>
              <a:ext uri="{FF2B5EF4-FFF2-40B4-BE49-F238E27FC236}">
                <a16:creationId xmlns:a16="http://schemas.microsoft.com/office/drawing/2014/main" id="{E8121389-14BC-0B4C-A303-1B3947AB3B27}"/>
              </a:ext>
            </a:extLst>
          </p:cNvPr>
          <p:cNvSpPr>
            <a:spLocks noGrp="1"/>
          </p:cNvSpPr>
          <p:nvPr>
            <p:ph idx="1"/>
          </p:nvPr>
        </p:nvSpPr>
        <p:spPr/>
        <p:txBody>
          <a:bodyPr/>
          <a:lstStyle/>
          <a:p>
            <a:r>
              <a:rPr lang="en-US" dirty="0"/>
              <a:t>For a machine to learn a representation, it needs:</a:t>
            </a:r>
          </a:p>
          <a:p>
            <a:pPr lvl="1"/>
            <a:r>
              <a:rPr lang="en-US" dirty="0"/>
              <a:t>A data set</a:t>
            </a:r>
          </a:p>
          <a:p>
            <a:pPr lvl="1"/>
            <a:r>
              <a:rPr lang="en-US" dirty="0"/>
              <a:t>A model</a:t>
            </a:r>
          </a:p>
          <a:p>
            <a:pPr lvl="1"/>
            <a:r>
              <a:rPr lang="en-US" dirty="0"/>
              <a:t>A loss (or error or cost function)</a:t>
            </a:r>
          </a:p>
          <a:p>
            <a:pPr lvl="1"/>
            <a:r>
              <a:rPr lang="en-US" dirty="0"/>
              <a:t>An optimization method</a:t>
            </a:r>
          </a:p>
          <a:p>
            <a:pPr lvl="2"/>
            <a:r>
              <a:rPr lang="en-US" dirty="0"/>
              <a:t>It alters the parameters of the model to minimize its loss</a:t>
            </a:r>
          </a:p>
          <a:p>
            <a:r>
              <a:rPr lang="en-US" dirty="0"/>
              <a:t>It has been proven that NN thus constructed can in theory approximate any function, i.e. learn any representation</a:t>
            </a:r>
          </a:p>
        </p:txBody>
      </p:sp>
    </p:spTree>
    <p:extLst>
      <p:ext uri="{BB962C8B-B14F-4D97-AF65-F5344CB8AC3E}">
        <p14:creationId xmlns:p14="http://schemas.microsoft.com/office/powerpoint/2010/main" val="3133990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8D0BB-E102-0E40-BE31-C5CAB5D9CFF4}"/>
              </a:ext>
            </a:extLst>
          </p:cNvPr>
          <p:cNvSpPr>
            <a:spLocks noGrp="1"/>
          </p:cNvSpPr>
          <p:nvPr>
            <p:ph type="title"/>
          </p:nvPr>
        </p:nvSpPr>
        <p:spPr/>
        <p:txBody>
          <a:bodyPr/>
          <a:lstStyle/>
          <a:p>
            <a:r>
              <a:rPr lang="en-US" dirty="0"/>
              <a:t>Cost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8C864A-97C7-F947-8E1E-1D212E21F75B}"/>
                  </a:ext>
                </a:extLst>
              </p:cNvPr>
              <p:cNvSpPr>
                <a:spLocks noGrp="1"/>
              </p:cNvSpPr>
              <p:nvPr>
                <p:ph idx="1"/>
              </p:nvPr>
            </p:nvSpPr>
            <p:spPr/>
            <p:txBody>
              <a:bodyPr/>
              <a:lstStyle/>
              <a:p>
                <a:r>
                  <a:rPr lang="en-US" dirty="0"/>
                  <a:t>Most classification networks use </a:t>
                </a:r>
                <a:r>
                  <a:rPr lang="en-US" b="1" dirty="0"/>
                  <a:t>cross-entropy</a:t>
                </a:r>
                <a:r>
                  <a:rPr lang="en-US" dirty="0"/>
                  <a:t> between training data (N samples) and modeled distribution</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𝑞</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oMath>
                  </m:oMathPara>
                </a14:m>
                <a:endParaRPr lang="en-US" b="0" dirty="0"/>
              </a:p>
              <a:p>
                <a:pPr marL="0" indent="0">
                  <a:buNone/>
                </a:pPr>
                <a:endParaRPr lang="en-US" b="0" dirty="0"/>
              </a:p>
              <a:p>
                <a:pPr marL="0" indent="0">
                  <a:buNone/>
                </a:pPr>
                <a:r>
                  <a:rPr lang="en-US" dirty="0"/>
                  <a:t>Where p is the real value and q is the value predicted by the model</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𝑤</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B8C864A-97C7-F947-8E1E-1D212E21F75B}"/>
                  </a:ext>
                </a:extLst>
              </p:cNvPr>
              <p:cNvSpPr>
                <a:spLocks noGrp="1" noRot="1" noChangeAspect="1" noMove="1" noResize="1" noEditPoints="1" noAdjustHandles="1" noChangeArrowheads="1" noChangeShapeType="1" noTextEdit="1"/>
              </p:cNvSpPr>
              <p:nvPr>
                <p:ph idx="1"/>
              </p:nvPr>
            </p:nvSpPr>
            <p:spPr>
              <a:blipFill>
                <a:blip r:embed="rId3"/>
                <a:stretch>
                  <a:fillRect l="-1086" t="-3509" r="-1206" b="-4971"/>
                </a:stretch>
              </a:blipFill>
            </p:spPr>
            <p:txBody>
              <a:bodyPr/>
              <a:lstStyle/>
              <a:p>
                <a:r>
                  <a:rPr lang="en-US">
                    <a:noFill/>
                  </a:rPr>
                  <a:t> </a:t>
                </a:r>
              </a:p>
            </p:txBody>
          </p:sp>
        </mc:Fallback>
      </mc:AlternateContent>
    </p:spTree>
    <p:extLst>
      <p:ext uri="{BB962C8B-B14F-4D97-AF65-F5344CB8AC3E}">
        <p14:creationId xmlns:p14="http://schemas.microsoft.com/office/powerpoint/2010/main" val="2472506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E609-111C-5B4A-A85B-34CBC8457591}"/>
              </a:ext>
            </a:extLst>
          </p:cNvPr>
          <p:cNvSpPr>
            <a:spLocks noGrp="1"/>
          </p:cNvSpPr>
          <p:nvPr>
            <p:ph type="title"/>
          </p:nvPr>
        </p:nvSpPr>
        <p:spPr/>
        <p:txBody>
          <a:bodyPr/>
          <a:lstStyle/>
          <a:p>
            <a:r>
              <a:rPr lang="en-US" dirty="0"/>
              <a:t>Common Cost Functions</a:t>
            </a:r>
          </a:p>
        </p:txBody>
      </p:sp>
      <p:pic>
        <p:nvPicPr>
          <p:cNvPr id="1025" name="Picture 1" descr="page15image3820800">
            <a:extLst>
              <a:ext uri="{FF2B5EF4-FFF2-40B4-BE49-F238E27FC236}">
                <a16:creationId xmlns:a16="http://schemas.microsoft.com/office/drawing/2014/main" id="{5F6C5542-08C6-DC46-8DCF-1E88D3602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50" y="1919636"/>
            <a:ext cx="25019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5image3804000">
            <a:extLst>
              <a:ext uri="{FF2B5EF4-FFF2-40B4-BE49-F238E27FC236}">
                <a16:creationId xmlns:a16="http://schemas.microsoft.com/office/drawing/2014/main" id="{D70A3817-3B4E-204A-8E44-0FDB4E04E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4465" y="1865512"/>
            <a:ext cx="24765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5image3839392">
            <a:extLst>
              <a:ext uri="{FF2B5EF4-FFF2-40B4-BE49-F238E27FC236}">
                <a16:creationId xmlns:a16="http://schemas.microsoft.com/office/drawing/2014/main" id="{5326BABB-4A2C-3543-9CED-AA3AFD39D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4835657"/>
            <a:ext cx="34163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page15image3839168">
            <a:extLst>
              <a:ext uri="{FF2B5EF4-FFF2-40B4-BE49-F238E27FC236}">
                <a16:creationId xmlns:a16="http://schemas.microsoft.com/office/drawing/2014/main" id="{86B6981D-7F17-D14C-88A9-14E04346B2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7350" y="3755223"/>
            <a:ext cx="4876800" cy="698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32DFEC-2169-B049-A885-17FE0E05D649}"/>
              </a:ext>
            </a:extLst>
          </p:cNvPr>
          <p:cNvSpPr txBox="1"/>
          <p:nvPr/>
        </p:nvSpPr>
        <p:spPr>
          <a:xfrm>
            <a:off x="1122135" y="1919636"/>
            <a:ext cx="3810000" cy="523220"/>
          </a:xfrm>
          <a:prstGeom prst="rect">
            <a:avLst/>
          </a:prstGeom>
          <a:noFill/>
        </p:spPr>
        <p:txBody>
          <a:bodyPr wrap="square" rtlCol="0">
            <a:spAutoFit/>
          </a:bodyPr>
          <a:lstStyle/>
          <a:p>
            <a:r>
              <a:rPr lang="en-US" sz="2800" dirty="0"/>
              <a:t>For regression problems</a:t>
            </a:r>
          </a:p>
        </p:txBody>
      </p:sp>
      <p:sp>
        <p:nvSpPr>
          <p:cNvPr id="12" name="TextBox 11">
            <a:extLst>
              <a:ext uri="{FF2B5EF4-FFF2-40B4-BE49-F238E27FC236}">
                <a16:creationId xmlns:a16="http://schemas.microsoft.com/office/drawing/2014/main" id="{89760A1F-4A52-1D40-91AE-B92A52C6EB91}"/>
              </a:ext>
            </a:extLst>
          </p:cNvPr>
          <p:cNvSpPr txBox="1"/>
          <p:nvPr/>
        </p:nvSpPr>
        <p:spPr>
          <a:xfrm>
            <a:off x="1122135" y="3732530"/>
            <a:ext cx="4081236" cy="523220"/>
          </a:xfrm>
          <a:prstGeom prst="rect">
            <a:avLst/>
          </a:prstGeom>
          <a:noFill/>
        </p:spPr>
        <p:txBody>
          <a:bodyPr wrap="square" rtlCol="0">
            <a:spAutoFit/>
          </a:bodyPr>
          <a:lstStyle/>
          <a:p>
            <a:r>
              <a:rPr lang="en-US" sz="2800" dirty="0"/>
              <a:t>For classification problems</a:t>
            </a:r>
          </a:p>
        </p:txBody>
      </p:sp>
    </p:spTree>
    <p:extLst>
      <p:ext uri="{BB962C8B-B14F-4D97-AF65-F5344CB8AC3E}">
        <p14:creationId xmlns:p14="http://schemas.microsoft.com/office/powerpoint/2010/main" val="235835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FB0F-BBD1-F44B-8930-09D99E05F145}"/>
              </a:ext>
            </a:extLst>
          </p:cNvPr>
          <p:cNvSpPr>
            <a:spLocks noGrp="1"/>
          </p:cNvSpPr>
          <p:nvPr>
            <p:ph type="title"/>
          </p:nvPr>
        </p:nvSpPr>
        <p:spPr/>
        <p:txBody>
          <a:bodyPr/>
          <a:lstStyle/>
          <a:p>
            <a:r>
              <a:rPr lang="en-US" dirty="0"/>
              <a:t>Still just pretending?</a:t>
            </a:r>
          </a:p>
        </p:txBody>
      </p:sp>
      <p:sp>
        <p:nvSpPr>
          <p:cNvPr id="3" name="Content Placeholder 2">
            <a:extLst>
              <a:ext uri="{FF2B5EF4-FFF2-40B4-BE49-F238E27FC236}">
                <a16:creationId xmlns:a16="http://schemas.microsoft.com/office/drawing/2014/main" id="{1CFC1B21-3B00-924A-8507-B76E91EA121C}"/>
              </a:ext>
            </a:extLst>
          </p:cNvPr>
          <p:cNvSpPr>
            <a:spLocks noGrp="1"/>
          </p:cNvSpPr>
          <p:nvPr>
            <p:ph idx="1"/>
          </p:nvPr>
        </p:nvSpPr>
        <p:spPr/>
        <p:txBody>
          <a:bodyPr/>
          <a:lstStyle/>
          <a:p>
            <a:r>
              <a:rPr lang="en-US" dirty="0">
                <a:hlinkClick r:id="rId2"/>
              </a:rPr>
              <a:t>Google Duplex</a:t>
            </a:r>
            <a:endParaRPr lang="en-US" dirty="0"/>
          </a:p>
          <a:p>
            <a:r>
              <a:rPr lang="en-US" dirty="0">
                <a:hlinkClick r:id="rId3"/>
              </a:rPr>
              <a:t>What next?</a:t>
            </a:r>
            <a:endParaRPr lang="en-US" dirty="0"/>
          </a:p>
          <a:p>
            <a:pPr marL="0" indent="0">
              <a:buNone/>
            </a:pPr>
            <a:endParaRPr lang="en-US" dirty="0"/>
          </a:p>
        </p:txBody>
      </p:sp>
    </p:spTree>
    <p:extLst>
      <p:ext uri="{BB962C8B-B14F-4D97-AF65-F5344CB8AC3E}">
        <p14:creationId xmlns:p14="http://schemas.microsoft.com/office/powerpoint/2010/main" val="2088317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3BCDD-57E3-D44C-BF0F-BED9D93F7750}"/>
              </a:ext>
            </a:extLst>
          </p:cNvPr>
          <p:cNvSpPr>
            <a:spLocks noGrp="1"/>
          </p:cNvSpPr>
          <p:nvPr>
            <p:ph type="title"/>
          </p:nvPr>
        </p:nvSpPr>
        <p:spPr/>
        <p:txBody>
          <a:bodyPr/>
          <a:lstStyle/>
          <a:p>
            <a:r>
              <a:rPr lang="en-US" dirty="0"/>
              <a:t>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0B06C-73D1-7641-B023-07F837DE1278}"/>
                  </a:ext>
                </a:extLst>
              </p:cNvPr>
              <p:cNvSpPr>
                <a:spLocks noGrp="1"/>
              </p:cNvSpPr>
              <p:nvPr>
                <p:ph idx="1"/>
              </p:nvPr>
            </p:nvSpPr>
            <p:spPr/>
            <p:txBody>
              <a:bodyPr>
                <a:normAutofit fontScale="92500" lnSpcReduction="20000"/>
              </a:bodyPr>
              <a:lstStyle/>
              <a:p>
                <a:r>
                  <a:rPr lang="en-US" dirty="0"/>
                  <a:t>Optimization refers to the method used to change the parameters.</a:t>
                </a:r>
              </a:p>
              <a:p>
                <a:r>
                  <a:rPr lang="en-US" dirty="0"/>
                  <a:t>Modern networks use </a:t>
                </a:r>
                <a:r>
                  <a:rPr lang="en-US" b="1" dirty="0"/>
                  <a:t>Stochastic Gradient Descent </a:t>
                </a:r>
                <a:r>
                  <a:rPr lang="en-US" dirty="0"/>
                  <a:t>(SGD)</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𝑤</m:t>
                      </m:r>
                      <m:r>
                        <a:rPr lang="en-US" i="1" smtClean="0">
                          <a:latin typeface="Cambria Math" panose="02040503050406030204" pitchFamily="18" charset="0"/>
                        </a:rPr>
                        <m:t>≔</m:t>
                      </m:r>
                      <m:r>
                        <a:rPr lang="en-US" i="1" smtClean="0">
                          <a:latin typeface="Cambria Math" panose="02040503050406030204" pitchFamily="18" charset="0"/>
                        </a:rPr>
                        <m:t>𝑤</m:t>
                      </m:r>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𝜀</m:t>
                      </m:r>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sub>
                      </m:sSub>
                      <m:r>
                        <a:rPr lang="en-US" i="1">
                          <a:latin typeface="Cambria Math" panose="02040503050406030204" pitchFamily="18" charset="0"/>
                          <a:ea typeface="Cambria Math" panose="02040503050406030204" pitchFamily="18" charset="0"/>
                        </a:rPr>
                        <m:t>𝐽</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oMath>
                  </m:oMathPara>
                </a14:m>
                <a:endParaRPr lang="en-US" dirty="0"/>
              </a:p>
              <a:p>
                <a:pPr marL="0" indent="0" algn="ctr">
                  <a:buNone/>
                </a:pPr>
                <a14:m>
                  <m:oMath xmlns:m="http://schemas.openxmlformats.org/officeDocument/2006/math">
                    <m:r>
                      <a:rPr lang="en-US" i="1" smtClean="0">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oMath>
                </a14:m>
                <a:r>
                  <a:rPr lang="en-US" dirty="0"/>
                  <a:t>is the learning rate</a:t>
                </a:r>
              </a:p>
              <a:p>
                <a:pPr marL="0" indent="0" algn="ctr">
                  <a:buNone/>
                </a:pPr>
                <a:endParaRPr lang="en-US" dirty="0"/>
              </a:p>
              <a:p>
                <a:pPr lvl="1"/>
                <a:r>
                  <a:rPr lang="en-US" b="0" dirty="0"/>
                  <a:t>Batch or </a:t>
                </a:r>
                <a:r>
                  <a:rPr lang="en-US" dirty="0"/>
                  <a:t>full gradient requires the computation of the gradient across the full data set</a:t>
                </a:r>
              </a:p>
              <a:p>
                <a:pPr lvl="1"/>
                <a:r>
                  <a:rPr lang="en-US" dirty="0"/>
                  <a:t>Stochastic gradient is an estimate obtained on a </a:t>
                </a:r>
                <a:r>
                  <a:rPr lang="en-US" b="1" dirty="0"/>
                  <a:t>minibatch</a:t>
                </a:r>
                <a:r>
                  <a:rPr lang="en-US" dirty="0"/>
                  <a:t> of </a:t>
                </a:r>
                <a:r>
                  <a:rPr lang="en-US" b="1" dirty="0"/>
                  <a:t>random </a:t>
                </a:r>
                <a:r>
                  <a:rPr lang="en-US" dirty="0"/>
                  <a:t>samples from the training set</a:t>
                </a:r>
              </a:p>
              <a:p>
                <a:r>
                  <a:rPr lang="en-US" dirty="0"/>
                  <a:t>Full batch is slow on large data sets and unreliable b/c of local minima</a:t>
                </a:r>
              </a:p>
              <a:p>
                <a:r>
                  <a:rPr lang="en-US" dirty="0"/>
                  <a:t>SGD solves both problems (in theory)</a:t>
                </a:r>
              </a:p>
            </p:txBody>
          </p:sp>
        </mc:Choice>
        <mc:Fallback xmlns="">
          <p:sp>
            <p:nvSpPr>
              <p:cNvPr id="3" name="Content Placeholder 2">
                <a:extLst>
                  <a:ext uri="{FF2B5EF4-FFF2-40B4-BE49-F238E27FC236}">
                    <a16:creationId xmlns:a16="http://schemas.microsoft.com/office/drawing/2014/main" id="{9D40B06C-73D1-7641-B023-07F837DE1278}"/>
                  </a:ext>
                </a:extLst>
              </p:cNvPr>
              <p:cNvSpPr>
                <a:spLocks noGrp="1" noRot="1" noChangeAspect="1" noMove="1" noResize="1" noEditPoints="1" noAdjustHandles="1" noChangeArrowheads="1" noChangeShapeType="1" noTextEdit="1"/>
              </p:cNvSpPr>
              <p:nvPr>
                <p:ph idx="1"/>
              </p:nvPr>
            </p:nvSpPr>
            <p:spPr>
              <a:blipFill>
                <a:blip r:embed="rId3"/>
                <a:stretch>
                  <a:fillRect l="-844" t="-3801" b="-877"/>
                </a:stretch>
              </a:blipFill>
            </p:spPr>
            <p:txBody>
              <a:bodyPr/>
              <a:lstStyle/>
              <a:p>
                <a:r>
                  <a:rPr lang="en-US">
                    <a:noFill/>
                  </a:rPr>
                  <a:t> </a:t>
                </a:r>
              </a:p>
            </p:txBody>
          </p:sp>
        </mc:Fallback>
      </mc:AlternateContent>
    </p:spTree>
    <p:extLst>
      <p:ext uri="{BB962C8B-B14F-4D97-AF65-F5344CB8AC3E}">
        <p14:creationId xmlns:p14="http://schemas.microsoft.com/office/powerpoint/2010/main" val="4152218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1923" y="687455"/>
            <a:ext cx="7802155" cy="6006772"/>
          </a:xfrm>
          <a:prstGeom prst="rect">
            <a:avLst/>
          </a:prstGeom>
        </p:spPr>
      </p:pic>
    </p:spTree>
    <p:extLst>
      <p:ext uri="{BB962C8B-B14F-4D97-AF65-F5344CB8AC3E}">
        <p14:creationId xmlns:p14="http://schemas.microsoft.com/office/powerpoint/2010/main" val="118820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9447C-A4AB-A340-8F9B-952326943FA4}"/>
              </a:ext>
            </a:extLst>
          </p:cNvPr>
          <p:cNvSpPr>
            <a:spLocks noGrp="1"/>
          </p:cNvSpPr>
          <p:nvPr>
            <p:ph type="title"/>
          </p:nvPr>
        </p:nvSpPr>
        <p:spPr/>
        <p:txBody>
          <a:bodyPr/>
          <a:lstStyle/>
          <a:p>
            <a:r>
              <a:rPr lang="en-US" dirty="0"/>
              <a:t>SGD in practice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C5614F-BFC8-E145-9163-9420609ED745}"/>
                  </a:ext>
                </a:extLst>
              </p:cNvPr>
              <p:cNvSpPr>
                <a:spLocks noGrp="1"/>
              </p:cNvSpPr>
              <p:nvPr>
                <p:ph idx="1"/>
              </p:nvPr>
            </p:nvSpPr>
            <p:spPr/>
            <p:txBody>
              <a:bodyPr/>
              <a:lstStyle/>
              <a:p>
                <a:r>
                  <a:rPr lang="en-US" dirty="0">
                    <a:latin typeface="Cambria Math" panose="02040503050406030204" pitchFamily="18" charset="0"/>
                  </a:rPr>
                  <a:t>The learning rate decreases as we iterate.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latin typeface="Cambria Math" panose="02040503050406030204" pitchFamily="18" charset="0"/>
                  </a:rPr>
                  <a:t> is the decay rate</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oMath>
                  </m:oMathPara>
                </a14:m>
                <a:endParaRPr lang="en-US" dirty="0">
                  <a:latin typeface="Cambria Math" panose="02040503050406030204" pitchFamily="18" charset="0"/>
                </a:endParaRPr>
              </a:p>
              <a:p>
                <a:pPr marL="457200" lvl="1" indent="0">
                  <a:buNone/>
                </a:pPr>
                <a:r>
                  <a:rPr lang="en-US" dirty="0">
                    <a:latin typeface="Cambria Math" panose="02040503050406030204" pitchFamily="18" charset="0"/>
                  </a:rPr>
                  <a:t>This aims to compensate for noise introduced by mini-batch samples</a:t>
                </a:r>
              </a:p>
              <a:p>
                <a:r>
                  <a:rPr lang="en-US" dirty="0">
                    <a:latin typeface="Cambria Math" panose="02040503050406030204" pitchFamily="18" charset="0"/>
                  </a:rPr>
                  <a:t>SGD can be slow, so we introduce a concept of “velocity”, i.e.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𝜀</m:t>
                      </m:r>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sub>
                      </m:sSub>
                      <m:r>
                        <a:rPr lang="en-US" i="1">
                          <a:latin typeface="Cambria Math" panose="02040503050406030204" pitchFamily="18" charset="0"/>
                          <a:ea typeface="Cambria Math" panose="02040503050406030204" pitchFamily="18" charset="0"/>
                        </a:rPr>
                        <m:t>𝐽</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𝑤</m:t>
                      </m:r>
                      <m:r>
                        <a:rPr lang="en-US" i="1" smtClean="0">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pPr marL="457200" lvl="1" indent="0">
                  <a:buNone/>
                </a:pP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is the momentum: the larger it is, the larger the effect of previous gradients</a:t>
                </a:r>
              </a:p>
              <a:p>
                <a:r>
                  <a:rPr lang="en-US" dirty="0"/>
                  <a:t>The idea is to accelerate the gradient descent and reduce the effect of “noise”</a:t>
                </a:r>
              </a:p>
              <a:p>
                <a:pPr marL="0" indent="0">
                  <a:buNone/>
                </a:pPr>
                <a:r>
                  <a:rPr lang="en-US" dirty="0">
                    <a:hlinkClick r:id="rId3"/>
                  </a:rPr>
                  <a:t>https://distill.pub/2017/momentum/</a:t>
                </a:r>
                <a:r>
                  <a:rPr lang="en-US" dirty="0"/>
                  <a:t> </a:t>
                </a:r>
              </a:p>
              <a:p>
                <a:endParaRPr lang="en-US" dirty="0"/>
              </a:p>
            </p:txBody>
          </p:sp>
        </mc:Choice>
        <mc:Fallback xmlns="">
          <p:sp>
            <p:nvSpPr>
              <p:cNvPr id="3" name="Content Placeholder 2">
                <a:extLst>
                  <a:ext uri="{FF2B5EF4-FFF2-40B4-BE49-F238E27FC236}">
                    <a16:creationId xmlns:a16="http://schemas.microsoft.com/office/drawing/2014/main" id="{6EC5614F-BFC8-E145-9163-9420609ED745}"/>
                  </a:ext>
                </a:extLst>
              </p:cNvPr>
              <p:cNvSpPr>
                <a:spLocks noGrp="1" noRot="1" noChangeAspect="1" noMove="1" noResize="1" noEditPoints="1" noAdjustHandles="1" noChangeArrowheads="1" noChangeShapeType="1" noTextEdit="1"/>
              </p:cNvSpPr>
              <p:nvPr>
                <p:ph idx="1"/>
              </p:nvPr>
            </p:nvSpPr>
            <p:spPr>
              <a:blipFill>
                <a:blip r:embed="rId4"/>
                <a:stretch>
                  <a:fillRect l="-1086" t="-2632" r="-1689" b="-3216"/>
                </a:stretch>
              </a:blipFill>
            </p:spPr>
            <p:txBody>
              <a:bodyPr/>
              <a:lstStyle/>
              <a:p>
                <a:r>
                  <a:rPr lang="en-US">
                    <a:noFill/>
                  </a:rPr>
                  <a:t> </a:t>
                </a:r>
              </a:p>
            </p:txBody>
          </p:sp>
        </mc:Fallback>
      </mc:AlternateContent>
    </p:spTree>
    <p:extLst>
      <p:ext uri="{BB962C8B-B14F-4D97-AF65-F5344CB8AC3E}">
        <p14:creationId xmlns:p14="http://schemas.microsoft.com/office/powerpoint/2010/main" val="79072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A94F0-CD0C-D544-9697-0D02B48E5701}"/>
              </a:ext>
            </a:extLst>
          </p:cNvPr>
          <p:cNvSpPr>
            <a:spLocks noGrp="1"/>
          </p:cNvSpPr>
          <p:nvPr>
            <p:ph type="title"/>
          </p:nvPr>
        </p:nvSpPr>
        <p:spPr/>
        <p:txBody>
          <a:bodyPr/>
          <a:lstStyle/>
          <a:p>
            <a:r>
              <a:rPr lang="en-US" dirty="0"/>
              <a:t>SGD for Humans</a:t>
            </a:r>
          </a:p>
        </p:txBody>
      </p:sp>
      <p:sp>
        <p:nvSpPr>
          <p:cNvPr id="3" name="Content Placeholder 2">
            <a:extLst>
              <a:ext uri="{FF2B5EF4-FFF2-40B4-BE49-F238E27FC236}">
                <a16:creationId xmlns:a16="http://schemas.microsoft.com/office/drawing/2014/main" id="{60F3029F-B34E-4E4B-A425-3CB1CACB453D}"/>
              </a:ext>
            </a:extLst>
          </p:cNvPr>
          <p:cNvSpPr>
            <a:spLocks noGrp="1"/>
          </p:cNvSpPr>
          <p:nvPr>
            <p:ph idx="1"/>
          </p:nvPr>
        </p:nvSpPr>
        <p:spPr/>
        <p:txBody>
          <a:bodyPr/>
          <a:lstStyle/>
          <a:p>
            <a:pPr marL="514350" indent="-514350">
              <a:buFont typeface="+mj-lt"/>
              <a:buAutoNum type="arabicPeriod"/>
            </a:pPr>
            <a:r>
              <a:rPr lang="en-US" dirty="0"/>
              <a:t>Input learning rate, momentum, initial set of weights and biases, initial velocity</a:t>
            </a:r>
          </a:p>
          <a:p>
            <a:pPr marL="514350" indent="-514350">
              <a:buFont typeface="+mj-lt"/>
              <a:buAutoNum type="arabicPeriod"/>
            </a:pPr>
            <a:r>
              <a:rPr lang="en-US" dirty="0"/>
              <a:t>While stopping criterion (e.g. error value, n. of iterations) not met</a:t>
            </a:r>
          </a:p>
          <a:p>
            <a:pPr marL="971550" lvl="1" indent="-514350">
              <a:buFont typeface="+mj-lt"/>
              <a:buAutoNum type="arabicPeriod"/>
            </a:pPr>
            <a:r>
              <a:rPr lang="en-US" dirty="0"/>
              <a:t>Sample a minibatch from training set and relative targets</a:t>
            </a:r>
          </a:p>
          <a:p>
            <a:pPr marL="971550" lvl="1" indent="-514350">
              <a:buFont typeface="+mj-lt"/>
              <a:buAutoNum type="arabicPeriod"/>
            </a:pPr>
            <a:r>
              <a:rPr lang="en-US" dirty="0"/>
              <a:t>Predict the output (forward pass)</a:t>
            </a:r>
          </a:p>
          <a:p>
            <a:pPr marL="971550" lvl="1" indent="-514350">
              <a:buFont typeface="+mj-lt"/>
              <a:buAutoNum type="arabicPeriod"/>
            </a:pPr>
            <a:r>
              <a:rPr lang="en-US" dirty="0"/>
              <a:t>Compute the error</a:t>
            </a:r>
          </a:p>
          <a:p>
            <a:pPr marL="971550" lvl="1" indent="-514350">
              <a:buFont typeface="+mj-lt"/>
              <a:buAutoNum type="arabicPeriod"/>
            </a:pPr>
            <a:r>
              <a:rPr lang="en-US" dirty="0"/>
              <a:t>Compute gradient estimate (backward pass)</a:t>
            </a:r>
          </a:p>
          <a:p>
            <a:pPr marL="971550" lvl="1" indent="-514350">
              <a:buFont typeface="+mj-lt"/>
              <a:buAutoNum type="arabicPeriod"/>
            </a:pPr>
            <a:r>
              <a:rPr lang="en-US" dirty="0"/>
              <a:t>Compute the velocity (backward pass – cont.)</a:t>
            </a:r>
          </a:p>
          <a:p>
            <a:pPr marL="971550" lvl="1" indent="-514350">
              <a:buFont typeface="+mj-lt"/>
              <a:buAutoNum type="arabicPeriod"/>
            </a:pPr>
            <a:r>
              <a:rPr lang="en-US" dirty="0"/>
              <a:t>Update the parameters</a:t>
            </a:r>
          </a:p>
          <a:p>
            <a:pPr marL="514350" indent="-514350">
              <a:buFont typeface="+mj-lt"/>
              <a:buAutoNum type="arabicPeriod"/>
            </a:pPr>
            <a:r>
              <a:rPr lang="en-US" dirty="0"/>
              <a:t>End while</a:t>
            </a:r>
          </a:p>
        </p:txBody>
      </p:sp>
    </p:spTree>
    <p:extLst>
      <p:ext uri="{BB962C8B-B14F-4D97-AF65-F5344CB8AC3E}">
        <p14:creationId xmlns:p14="http://schemas.microsoft.com/office/powerpoint/2010/main" val="1002200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8473F-8F41-0644-A3E9-0E3A74B8A763}"/>
              </a:ext>
            </a:extLst>
          </p:cNvPr>
          <p:cNvSpPr>
            <a:spLocks noGrp="1"/>
          </p:cNvSpPr>
          <p:nvPr>
            <p:ph type="title"/>
          </p:nvPr>
        </p:nvSpPr>
        <p:spPr/>
        <p:txBody>
          <a:bodyPr/>
          <a:lstStyle/>
          <a:p>
            <a:r>
              <a:rPr lang="en-US" dirty="0"/>
              <a:t>Back-Propagation (the backward pass)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17633B-2B28-464F-85C7-B9236709DBE0}"/>
                  </a:ext>
                </a:extLst>
              </p:cNvPr>
              <p:cNvSpPr>
                <a:spLocks noGrp="1"/>
              </p:cNvSpPr>
              <p:nvPr>
                <p:ph idx="1"/>
              </p:nvPr>
            </p:nvSpPr>
            <p:spPr/>
            <p:txBody>
              <a:bodyPr>
                <a:normAutofit lnSpcReduction="10000"/>
              </a:bodyPr>
              <a:lstStyle/>
              <a:p>
                <a:r>
                  <a:rPr lang="en-US" dirty="0"/>
                  <a:t>Back-Propagation is a method to </a:t>
                </a:r>
                <a:r>
                  <a:rPr lang="en-US" b="1" dirty="0"/>
                  <a:t>compute the gradient of composite functions</a:t>
                </a:r>
              </a:p>
              <a:p>
                <a:r>
                  <a:rPr lang="en-US" dirty="0"/>
                  <a:t>It uses the chain rule of calculus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𝑧</m:t>
                          </m:r>
                        </m:num>
                        <m:den>
                          <m:r>
                            <a:rPr lang="en-US" i="1" smtClean="0">
                              <a:latin typeface="Cambria Math" panose="02040503050406030204" pitchFamily="18" charset="0"/>
                            </a:rPr>
                            <m:t>𝑑𝑥</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𝑑𝑧</m:t>
                          </m:r>
                        </m:num>
                        <m:den>
                          <m:r>
                            <a:rPr lang="en-US" b="0" i="1" smtClean="0">
                              <a:latin typeface="Cambria Math" panose="02040503050406030204" pitchFamily="18" charset="0"/>
                            </a:rPr>
                            <m:t>𝑑𝑦</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𝑑𝑦</m:t>
                          </m:r>
                        </m:num>
                        <m:den>
                          <m:r>
                            <a:rPr lang="en-US" b="0" i="1" smtClean="0">
                              <a:latin typeface="Cambria Math" panose="02040503050406030204" pitchFamily="18" charset="0"/>
                            </a:rPr>
                            <m:t>𝑑𝑥</m:t>
                          </m:r>
                        </m:den>
                      </m:f>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𝑧</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𝑧</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den>
                          </m:f>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den>
                          </m:f>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717633B-2B28-464F-85C7-B9236709DBE0}"/>
                  </a:ext>
                </a:extLst>
              </p:cNvPr>
              <p:cNvSpPr>
                <a:spLocks noGrp="1" noRot="1" noChangeAspect="1" noMove="1" noResize="1" noEditPoints="1" noAdjustHandles="1" noChangeArrowheads="1" noChangeShapeType="1" noTextEdit="1"/>
              </p:cNvSpPr>
              <p:nvPr>
                <p:ph idx="1"/>
              </p:nvPr>
            </p:nvSpPr>
            <p:spPr>
              <a:blipFill>
                <a:blip r:embed="rId2"/>
                <a:stretch>
                  <a:fillRect l="-965" t="-3509" r="-483" b="-47368"/>
                </a:stretch>
              </a:blipFill>
            </p:spPr>
            <p:txBody>
              <a:bodyPr/>
              <a:lstStyle/>
              <a:p>
                <a:r>
                  <a:rPr lang="en-US">
                    <a:noFill/>
                  </a:rPr>
                  <a:t> </a:t>
                </a:r>
              </a:p>
            </p:txBody>
          </p:sp>
        </mc:Fallback>
      </mc:AlternateContent>
    </p:spTree>
    <p:extLst>
      <p:ext uri="{BB962C8B-B14F-4D97-AF65-F5344CB8AC3E}">
        <p14:creationId xmlns:p14="http://schemas.microsoft.com/office/powerpoint/2010/main" val="3123559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58874" y="317334"/>
            <a:ext cx="5436721" cy="6258551"/>
          </a:xfrm>
          <a:prstGeom prst="rect">
            <a:avLst/>
          </a:prstGeom>
        </p:spPr>
      </p:pic>
      <p:sp>
        <p:nvSpPr>
          <p:cNvPr id="2" name="Title 1">
            <a:extLst>
              <a:ext uri="{FF2B5EF4-FFF2-40B4-BE49-F238E27FC236}">
                <a16:creationId xmlns:a16="http://schemas.microsoft.com/office/drawing/2014/main" id="{BF89A16A-58D3-0443-BF18-6E63125E1080}"/>
              </a:ext>
            </a:extLst>
          </p:cNvPr>
          <p:cNvSpPr>
            <a:spLocks noGrp="1"/>
          </p:cNvSpPr>
          <p:nvPr>
            <p:ph type="title"/>
          </p:nvPr>
        </p:nvSpPr>
        <p:spPr/>
        <p:txBody>
          <a:bodyPr/>
          <a:lstStyle/>
          <a:p>
            <a:r>
              <a:rPr lang="en-US" dirty="0"/>
              <a:t>Example with MSE</a:t>
            </a:r>
          </a:p>
        </p:txBody>
      </p:sp>
      <p:sp>
        <p:nvSpPr>
          <p:cNvPr id="5" name="Text Placeholder 4">
            <a:extLst>
              <a:ext uri="{FF2B5EF4-FFF2-40B4-BE49-F238E27FC236}">
                <a16:creationId xmlns:a16="http://schemas.microsoft.com/office/drawing/2014/main" id="{A8CE8392-F4C6-EC4D-AE32-329878EECA63}"/>
              </a:ext>
            </a:extLst>
          </p:cNvPr>
          <p:cNvSpPr>
            <a:spLocks noGrp="1"/>
          </p:cNvSpPr>
          <p:nvPr>
            <p:ph type="body" sz="half" idx="2"/>
          </p:nvPr>
        </p:nvSpPr>
        <p:spPr/>
        <p:txBody>
          <a:bodyPr/>
          <a:lstStyle/>
          <a:p>
            <a:r>
              <a:rPr lang="en-US" dirty="0"/>
              <a:t>Cost function is MSE</a:t>
            </a:r>
          </a:p>
          <a:p>
            <a:r>
              <a:rPr lang="en-US" dirty="0"/>
              <a:t>Activation of output is </a:t>
            </a:r>
            <a:r>
              <a:rPr lang="en-US" dirty="0" err="1"/>
              <a:t>softmax</a:t>
            </a:r>
            <a:endParaRPr lang="en-US" dirty="0"/>
          </a:p>
          <a:p>
            <a:r>
              <a:rPr lang="en-US" dirty="0"/>
              <a:t>Activation of hidden layer is tanh</a:t>
            </a:r>
          </a:p>
        </p:txBody>
      </p:sp>
      <p:sp>
        <p:nvSpPr>
          <p:cNvPr id="6" name="TextBox 5">
            <a:extLst>
              <a:ext uri="{FF2B5EF4-FFF2-40B4-BE49-F238E27FC236}">
                <a16:creationId xmlns:a16="http://schemas.microsoft.com/office/drawing/2014/main" id="{A35FD20F-2E56-684A-AB0C-6AE8F9D6ABF5}"/>
              </a:ext>
            </a:extLst>
          </p:cNvPr>
          <p:cNvSpPr txBox="1"/>
          <p:nvPr/>
        </p:nvSpPr>
        <p:spPr>
          <a:xfrm>
            <a:off x="4862512" y="1959820"/>
            <a:ext cx="1205874" cy="369332"/>
          </a:xfrm>
          <a:prstGeom prst="rect">
            <a:avLst/>
          </a:prstGeom>
          <a:noFill/>
        </p:spPr>
        <p:txBody>
          <a:bodyPr wrap="square" rtlCol="0">
            <a:spAutoFit/>
          </a:bodyPr>
          <a:lstStyle/>
          <a:p>
            <a:r>
              <a:rPr lang="en-US" dirty="0"/>
              <a:t>Output</a:t>
            </a:r>
          </a:p>
        </p:txBody>
      </p:sp>
      <p:sp>
        <p:nvSpPr>
          <p:cNvPr id="7" name="TextBox 6">
            <a:extLst>
              <a:ext uri="{FF2B5EF4-FFF2-40B4-BE49-F238E27FC236}">
                <a16:creationId xmlns:a16="http://schemas.microsoft.com/office/drawing/2014/main" id="{671A0D4E-6558-A94E-B79B-534A0C69D6C5}"/>
              </a:ext>
            </a:extLst>
          </p:cNvPr>
          <p:cNvSpPr txBox="1"/>
          <p:nvPr/>
        </p:nvSpPr>
        <p:spPr>
          <a:xfrm>
            <a:off x="4862512" y="4952998"/>
            <a:ext cx="1205874" cy="369332"/>
          </a:xfrm>
          <a:prstGeom prst="rect">
            <a:avLst/>
          </a:prstGeom>
          <a:noFill/>
        </p:spPr>
        <p:txBody>
          <a:bodyPr wrap="square" rtlCol="0">
            <a:spAutoFit/>
          </a:bodyPr>
          <a:lstStyle/>
          <a:p>
            <a:r>
              <a:rPr lang="en-US" dirty="0"/>
              <a:t>Hidden</a:t>
            </a:r>
          </a:p>
        </p:txBody>
      </p:sp>
    </p:spTree>
    <p:extLst>
      <p:ext uri="{BB962C8B-B14F-4D97-AF65-F5344CB8AC3E}">
        <p14:creationId xmlns:p14="http://schemas.microsoft.com/office/powerpoint/2010/main" val="1808697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CFC7-4A93-A34F-8F59-4A8841A951F7}"/>
              </a:ext>
            </a:extLst>
          </p:cNvPr>
          <p:cNvSpPr>
            <a:spLocks noGrp="1"/>
          </p:cNvSpPr>
          <p:nvPr>
            <p:ph type="title"/>
          </p:nvPr>
        </p:nvSpPr>
        <p:spPr/>
        <p:txBody>
          <a:bodyPr/>
          <a:lstStyle/>
          <a:p>
            <a:r>
              <a:rPr lang="en-US" dirty="0"/>
              <a:t>Propagation on a Graph</a:t>
            </a:r>
          </a:p>
        </p:txBody>
      </p:sp>
      <p:pic>
        <p:nvPicPr>
          <p:cNvPr id="4" name="Content Placeholder 3">
            <a:extLst>
              <a:ext uri="{FF2B5EF4-FFF2-40B4-BE49-F238E27FC236}">
                <a16:creationId xmlns:a16="http://schemas.microsoft.com/office/drawing/2014/main" id="{D8EAD30E-A7C4-9E4F-9527-61A24533564D}"/>
              </a:ext>
            </a:extLst>
          </p:cNvPr>
          <p:cNvPicPr>
            <a:picLocks noGrp="1" noChangeAspect="1"/>
          </p:cNvPicPr>
          <p:nvPr>
            <p:ph idx="1"/>
          </p:nvPr>
        </p:nvPicPr>
        <p:blipFill>
          <a:blip r:embed="rId2"/>
          <a:stretch>
            <a:fillRect/>
          </a:stretch>
        </p:blipFill>
        <p:spPr>
          <a:xfrm>
            <a:off x="838200" y="1815646"/>
            <a:ext cx="5741118" cy="4351338"/>
          </a:xfrm>
          <a:prstGeom prst="rect">
            <a:avLst/>
          </a:prstGeom>
        </p:spPr>
      </p:pic>
      <p:sp>
        <p:nvSpPr>
          <p:cNvPr id="5" name="TextBox 4">
            <a:extLst>
              <a:ext uri="{FF2B5EF4-FFF2-40B4-BE49-F238E27FC236}">
                <a16:creationId xmlns:a16="http://schemas.microsoft.com/office/drawing/2014/main" id="{5E568EEA-F343-B240-BFD9-09B053B1BFCE}"/>
              </a:ext>
            </a:extLst>
          </p:cNvPr>
          <p:cNvSpPr txBox="1"/>
          <p:nvPr/>
        </p:nvSpPr>
        <p:spPr>
          <a:xfrm>
            <a:off x="838200" y="6291942"/>
            <a:ext cx="2688772" cy="369332"/>
          </a:xfrm>
          <a:prstGeom prst="rect">
            <a:avLst/>
          </a:prstGeom>
          <a:noFill/>
        </p:spPr>
        <p:txBody>
          <a:bodyPr wrap="square" rtlCol="0">
            <a:spAutoFit/>
          </a:bodyPr>
          <a:lstStyle/>
          <a:p>
            <a:r>
              <a:rPr lang="en-US" dirty="0"/>
              <a:t>From </a:t>
            </a:r>
            <a:r>
              <a:rPr lang="en-US" dirty="0" err="1"/>
              <a:t>Goodfellow</a:t>
            </a:r>
            <a:r>
              <a:rPr lang="en-US" dirty="0"/>
              <a:t> 2017</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BCFF2B-84EE-D74C-AEAE-62B2FC3AF0FF}"/>
                  </a:ext>
                </a:extLst>
              </p:cNvPr>
              <p:cNvSpPr txBox="1"/>
              <p:nvPr/>
            </p:nvSpPr>
            <p:spPr>
              <a:xfrm>
                <a:off x="7228114" y="1815646"/>
                <a:ext cx="4800600" cy="36095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𝑧</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𝑧</m:t>
                          </m:r>
                        </m:num>
                        <m:den>
                          <m:r>
                            <a:rPr lang="en-US" b="0" i="1" smtClean="0">
                              <a:latin typeface="Cambria Math" panose="02040503050406030204" pitchFamily="18" charset="0"/>
                            </a:rPr>
                            <m:t>𝜕</m:t>
                          </m:r>
                          <m:r>
                            <a:rPr lang="en-US" b="0" i="1" smtClean="0">
                              <a:latin typeface="Cambria Math" panose="02040503050406030204" pitchFamily="18" charset="0"/>
                            </a:rPr>
                            <m:t>𝑦</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𝑦</m:t>
                          </m:r>
                        </m:num>
                        <m:den>
                          <m:r>
                            <a:rPr lang="en-US" b="0" i="1" smtClean="0">
                              <a:latin typeface="Cambria Math" panose="02040503050406030204" pitchFamily="18" charset="0"/>
                            </a:rPr>
                            <m:t>𝜕</m:t>
                          </m:r>
                          <m:r>
                            <a:rPr lang="en-US" b="0" i="1" smtClean="0">
                              <a:latin typeface="Cambria Math" panose="02040503050406030204" pitchFamily="18" charset="0"/>
                            </a:rPr>
                            <m:t>𝑥</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rPr>
                            <m:t>𝜕</m:t>
                          </m:r>
                          <m:r>
                            <a:rPr lang="en-US" b="0" i="1" smtClean="0">
                              <a:latin typeface="Cambria Math" panose="02040503050406030204" pitchFamily="18" charset="0"/>
                            </a:rPr>
                            <m:t>𝑤</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oMath>
                  </m:oMathPara>
                </a14:m>
                <a:endParaRPr lang="en-US" b="0" dirty="0"/>
              </a:p>
              <a:p>
                <a:r>
                  <a:rPr lang="en-US" b="0" dirty="0"/>
                  <a:t>Back-propagation:</a:t>
                </a:r>
              </a:p>
              <a:p>
                <a:pPr marL="285750" indent="-285750">
                  <a:buFont typeface="Arial" panose="020B0604020202020204" pitchFamily="34" charset="0"/>
                  <a:buChar char="•"/>
                </a:pPr>
                <a:r>
                  <a:rPr lang="en-US" dirty="0"/>
                  <a:t>Compute f(w) (activation) once and propagate it forward where it is needed</a:t>
                </a:r>
              </a:p>
              <a:p>
                <a:pPr marL="285750" indent="-285750">
                  <a:buFont typeface="Arial" panose="020B0604020202020204" pitchFamily="34" charset="0"/>
                  <a:buChar char="•"/>
                </a:pPr>
                <a:r>
                  <a:rPr lang="en-US" dirty="0"/>
                  <a:t>Compute loss</a:t>
                </a:r>
              </a:p>
              <a:p>
                <a:pPr marL="285750" indent="-285750">
                  <a:buFont typeface="Arial" panose="020B0604020202020204" pitchFamily="34" charset="0"/>
                  <a:buChar char="•"/>
                </a:pPr>
                <a:r>
                  <a:rPr lang="en-US" b="0" dirty="0"/>
                  <a:t>Compute gradient and propagate backwards where/when needed</a:t>
                </a:r>
              </a:p>
              <a:p>
                <a:r>
                  <a:rPr lang="en-US" dirty="0"/>
                  <a:t>Symbol-to-Symbol differentiation, used by</a:t>
                </a:r>
              </a:p>
              <a:p>
                <a:r>
                  <a:rPr lang="en-US" dirty="0"/>
                  <a:t>TensorFlow, CNTK, Theano </a:t>
                </a:r>
                <a:endParaRPr lang="en-US" b="0" dirty="0"/>
              </a:p>
            </p:txBody>
          </p:sp>
        </mc:Choice>
        <mc:Fallback xmlns="">
          <p:sp>
            <p:nvSpPr>
              <p:cNvPr id="6" name="TextBox 5">
                <a:extLst>
                  <a:ext uri="{FF2B5EF4-FFF2-40B4-BE49-F238E27FC236}">
                    <a16:creationId xmlns:a16="http://schemas.microsoft.com/office/drawing/2014/main" id="{E2BCFF2B-84EE-D74C-AEAE-62B2FC3AF0FF}"/>
                  </a:ext>
                </a:extLst>
              </p:cNvPr>
              <p:cNvSpPr txBox="1">
                <a:spLocks noRot="1" noChangeAspect="1" noMove="1" noResize="1" noEditPoints="1" noAdjustHandles="1" noChangeArrowheads="1" noChangeShapeType="1" noTextEdit="1"/>
              </p:cNvSpPr>
              <p:nvPr/>
            </p:nvSpPr>
            <p:spPr>
              <a:xfrm>
                <a:off x="7228114" y="1815646"/>
                <a:ext cx="4800600" cy="3609514"/>
              </a:xfrm>
              <a:prstGeom prst="rect">
                <a:avLst/>
              </a:prstGeom>
              <a:blipFill>
                <a:blip r:embed="rId3"/>
                <a:stretch>
                  <a:fillRect l="-1055" r="-1319" b="-1754"/>
                </a:stretch>
              </a:blipFill>
            </p:spPr>
            <p:txBody>
              <a:bodyPr/>
              <a:lstStyle/>
              <a:p>
                <a:r>
                  <a:rPr lang="en-US">
                    <a:noFill/>
                  </a:rPr>
                  <a:t> </a:t>
                </a:r>
              </a:p>
            </p:txBody>
          </p:sp>
        </mc:Fallback>
      </mc:AlternateContent>
    </p:spTree>
    <p:extLst>
      <p:ext uri="{BB962C8B-B14F-4D97-AF65-F5344CB8AC3E}">
        <p14:creationId xmlns:p14="http://schemas.microsoft.com/office/powerpoint/2010/main" val="2272196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AC8-4DA5-7E46-950E-02E293C3BBE9}"/>
              </a:ext>
            </a:extLst>
          </p:cNvPr>
          <p:cNvSpPr>
            <a:spLocks noGrp="1"/>
          </p:cNvSpPr>
          <p:nvPr>
            <p:ph type="title"/>
          </p:nvPr>
        </p:nvSpPr>
        <p:spPr/>
        <p:txBody>
          <a:bodyPr/>
          <a:lstStyle/>
          <a:p>
            <a:r>
              <a:rPr lang="en-US" dirty="0"/>
              <a:t>Computational Graphs</a:t>
            </a:r>
          </a:p>
        </p:txBody>
      </p:sp>
      <p:pic>
        <p:nvPicPr>
          <p:cNvPr id="1025" name="Picture 1" descr="page23image3850816">
            <a:extLst>
              <a:ext uri="{FF2B5EF4-FFF2-40B4-BE49-F238E27FC236}">
                <a16:creationId xmlns:a16="http://schemas.microsoft.com/office/drawing/2014/main" id="{A1CAB0D9-FF5F-5349-9959-306AA73BC9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1563" y="1690688"/>
            <a:ext cx="3823607" cy="416924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24image3826848">
            <a:extLst>
              <a:ext uri="{FF2B5EF4-FFF2-40B4-BE49-F238E27FC236}">
                <a16:creationId xmlns:a16="http://schemas.microsoft.com/office/drawing/2014/main" id="{49074F5F-1984-CB48-A09D-882BEA977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459" y="1690688"/>
            <a:ext cx="4897492" cy="32731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B8333F-48B8-B947-9D3B-5D9E6AF1BE6A}"/>
              </a:ext>
            </a:extLst>
          </p:cNvPr>
          <p:cNvSpPr txBox="1"/>
          <p:nvPr/>
        </p:nvSpPr>
        <p:spPr>
          <a:xfrm>
            <a:off x="664029" y="6085114"/>
            <a:ext cx="3494314" cy="646331"/>
          </a:xfrm>
          <a:prstGeom prst="rect">
            <a:avLst/>
          </a:prstGeom>
          <a:noFill/>
        </p:spPr>
        <p:txBody>
          <a:bodyPr wrap="square" rtlCol="0">
            <a:spAutoFit/>
          </a:bodyPr>
          <a:lstStyle/>
          <a:p>
            <a:r>
              <a:rPr lang="en-US" dirty="0"/>
              <a:t>A single-hidden-layer NN with x-entropy loss and </a:t>
            </a:r>
            <a:r>
              <a:rPr lang="en-US" dirty="0" err="1"/>
              <a:t>softmax</a:t>
            </a:r>
            <a:r>
              <a:rPr lang="en-US" dirty="0"/>
              <a:t> output</a:t>
            </a:r>
          </a:p>
        </p:txBody>
      </p:sp>
      <p:sp>
        <p:nvSpPr>
          <p:cNvPr id="8" name="TextBox 7">
            <a:extLst>
              <a:ext uri="{FF2B5EF4-FFF2-40B4-BE49-F238E27FC236}">
                <a16:creationId xmlns:a16="http://schemas.microsoft.com/office/drawing/2014/main" id="{54C9CC5C-F393-BD4D-B64B-AC1564EE0D7F}"/>
              </a:ext>
            </a:extLst>
          </p:cNvPr>
          <p:cNvSpPr txBox="1"/>
          <p:nvPr/>
        </p:nvSpPr>
        <p:spPr>
          <a:xfrm>
            <a:off x="6068048" y="5116285"/>
            <a:ext cx="3494314" cy="923330"/>
          </a:xfrm>
          <a:prstGeom prst="rect">
            <a:avLst/>
          </a:prstGeom>
          <a:noFill/>
        </p:spPr>
        <p:txBody>
          <a:bodyPr wrap="square" rtlCol="0">
            <a:spAutoFit/>
          </a:bodyPr>
          <a:lstStyle/>
          <a:p>
            <a:r>
              <a:rPr lang="en-US" dirty="0"/>
              <a:t>An example of efficient BP:</a:t>
            </a:r>
          </a:p>
          <a:p>
            <a:r>
              <a:rPr lang="en-US" dirty="0"/>
              <a:t>Each node keeps the value of V and the gradient of J </a:t>
            </a:r>
            <a:r>
              <a:rPr lang="en-US" dirty="0" err="1"/>
              <a:t>wrt</a:t>
            </a:r>
            <a:r>
              <a:rPr lang="en-US" dirty="0"/>
              <a:t> to V</a:t>
            </a:r>
          </a:p>
        </p:txBody>
      </p:sp>
    </p:spTree>
    <p:extLst>
      <p:ext uri="{BB962C8B-B14F-4D97-AF65-F5344CB8AC3E}">
        <p14:creationId xmlns:p14="http://schemas.microsoft.com/office/powerpoint/2010/main" val="582087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9053-ABE7-8D43-BAC0-65481FB3AB96}"/>
              </a:ext>
            </a:extLst>
          </p:cNvPr>
          <p:cNvSpPr>
            <a:spLocks noGrp="1"/>
          </p:cNvSpPr>
          <p:nvPr>
            <p:ph type="title"/>
          </p:nvPr>
        </p:nvSpPr>
        <p:spPr/>
        <p:txBody>
          <a:bodyPr/>
          <a:lstStyle/>
          <a:p>
            <a:r>
              <a:rPr lang="en-US" dirty="0"/>
              <a:t>Regularization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3CDA95-7030-274A-BF5E-5BBD1C022138}"/>
                  </a:ext>
                </a:extLst>
              </p:cNvPr>
              <p:cNvSpPr>
                <a:spLocks noGrp="1"/>
              </p:cNvSpPr>
              <p:nvPr>
                <p:ph idx="1"/>
              </p:nvPr>
            </p:nvSpPr>
            <p:spPr/>
            <p:txBody>
              <a:bodyPr/>
              <a:lstStyle/>
              <a:p>
                <a:r>
                  <a:rPr lang="en-US" dirty="0"/>
                  <a:t>Methods to avoid overfitting</a:t>
                </a:r>
              </a:p>
              <a:p>
                <a:r>
                  <a:rPr lang="en-US" dirty="0"/>
                  <a:t>Norm-based, change the loss function, e.g.</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ad>
                        <m:radPr>
                          <m:degHide m:val="on"/>
                          <m:ctrlPr>
                            <a:rPr lang="en-US" b="0" i="1" smtClean="0">
                              <a:latin typeface="Cambria Math" panose="02040503050406030204" pitchFamily="18" charset="0"/>
                              <a:ea typeface="Cambria Math" panose="02040503050406030204" pitchFamily="18" charset="0"/>
                            </a:rPr>
                          </m:ctrlPr>
                        </m:radPr>
                        <m:deg/>
                        <m:e>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𝑗</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𝑖𝑗</m:t>
                                  </m:r>
                                </m:sub>
                                <m:sup>
                                  <m:r>
                                    <a:rPr lang="en-US" b="0" i="1" smtClean="0">
                                      <a:latin typeface="Cambria Math" panose="02040503050406030204" pitchFamily="18" charset="0"/>
                                      <a:ea typeface="Cambria Math" panose="02040503050406030204" pitchFamily="18" charset="0"/>
                                    </a:rPr>
                                    <m:t>2</m:t>
                                  </m:r>
                                </m:sup>
                              </m:sSubSup>
                            </m:e>
                          </m:nary>
                        </m:e>
                      </m:rad>
                    </m:oMath>
                  </m:oMathPara>
                </a14:m>
                <a:endParaRPr lang="en-US" dirty="0"/>
              </a:p>
              <a:p>
                <a:pPr marL="457200" lvl="1" indent="0">
                  <a:buNone/>
                </a:pPr>
                <a:r>
                  <a:rPr lang="en-US" dirty="0"/>
                  <a:t>Adds a “complexity” penalty, penalizes large weights</a:t>
                </a:r>
              </a:p>
              <a:p>
                <a:r>
                  <a:rPr lang="en-US" dirty="0"/>
                  <a:t>Stochastic, e.g. dropout	</a:t>
                </a:r>
              </a:p>
              <a:p>
                <a:pPr lvl="1"/>
                <a:r>
                  <a:rPr lang="en-US" dirty="0"/>
                  <a:t>Randomly sets the output of a percentage of nodes in a layer to 0</a:t>
                </a:r>
              </a:p>
              <a:p>
                <a:pPr lvl="1"/>
                <a:r>
                  <a:rPr lang="en-US" dirty="0"/>
                  <a:t>Commonly used in DNNs to create faster, sparser models</a:t>
                </a:r>
              </a:p>
            </p:txBody>
          </p:sp>
        </mc:Choice>
        <mc:Fallback xmlns="">
          <p:sp>
            <p:nvSpPr>
              <p:cNvPr id="3" name="Content Placeholder 2">
                <a:extLst>
                  <a:ext uri="{FF2B5EF4-FFF2-40B4-BE49-F238E27FC236}">
                    <a16:creationId xmlns:a16="http://schemas.microsoft.com/office/drawing/2014/main" id="{B93CDA95-7030-274A-BF5E-5BBD1C022138}"/>
                  </a:ext>
                </a:extLst>
              </p:cNvPr>
              <p:cNvSpPr>
                <a:spLocks noGrp="1" noRot="1" noChangeAspect="1" noMove="1" noResize="1" noEditPoints="1" noAdjustHandles="1" noChangeArrowheads="1" noChangeShapeType="1" noTextEdit="1"/>
              </p:cNvSpPr>
              <p:nvPr>
                <p:ph idx="1"/>
              </p:nvPr>
            </p:nvSpPr>
            <p:spPr>
              <a:blipFill>
                <a:blip r:embed="rId3"/>
                <a:stretch>
                  <a:fillRect l="-965" t="-13743"/>
                </a:stretch>
              </a:blipFill>
            </p:spPr>
            <p:txBody>
              <a:bodyPr/>
              <a:lstStyle/>
              <a:p>
                <a:r>
                  <a:rPr lang="en-US">
                    <a:noFill/>
                  </a:rPr>
                  <a:t> </a:t>
                </a:r>
              </a:p>
            </p:txBody>
          </p:sp>
        </mc:Fallback>
      </mc:AlternateContent>
    </p:spTree>
    <p:extLst>
      <p:ext uri="{BB962C8B-B14F-4D97-AF65-F5344CB8AC3E}">
        <p14:creationId xmlns:p14="http://schemas.microsoft.com/office/powerpoint/2010/main" val="2841682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1EAA8-C725-6C46-907F-E11F411C43DB}"/>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7027BFB0-1B1C-5C4E-A3A9-4739B3F345F8}"/>
              </a:ext>
            </a:extLst>
          </p:cNvPr>
          <p:cNvSpPr>
            <a:spLocks noGrp="1"/>
          </p:cNvSpPr>
          <p:nvPr>
            <p:ph idx="1"/>
          </p:nvPr>
        </p:nvSpPr>
        <p:spPr/>
        <p:txBody>
          <a:bodyPr/>
          <a:lstStyle/>
          <a:p>
            <a:r>
              <a:rPr lang="en-US" dirty="0">
                <a:hlinkClick r:id="rId2"/>
              </a:rPr>
              <a:t>Now you know…</a:t>
            </a:r>
            <a:endParaRPr lang="en-US" dirty="0"/>
          </a:p>
          <a:p>
            <a:r>
              <a:rPr lang="en-US" dirty="0"/>
              <a:t>Lab 1 Time! Practice your keyboard skills! </a:t>
            </a:r>
          </a:p>
        </p:txBody>
      </p:sp>
    </p:spTree>
    <p:extLst>
      <p:ext uri="{BB962C8B-B14F-4D97-AF65-F5344CB8AC3E}">
        <p14:creationId xmlns:p14="http://schemas.microsoft.com/office/powerpoint/2010/main" val="1048173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6996" y="1699447"/>
            <a:ext cx="10347628" cy="3963141"/>
          </a:xfrm>
          <a:ln w="12700" cmpd="sng">
            <a:solidFill>
              <a:schemeClr val="tx1">
                <a:alpha val="99000"/>
              </a:schemeClr>
            </a:solidFill>
          </a:ln>
        </p:spPr>
      </p:pic>
      <p:sp>
        <p:nvSpPr>
          <p:cNvPr id="8"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Neural Networks</a:t>
            </a:r>
          </a:p>
        </p:txBody>
      </p:sp>
    </p:spTree>
    <p:extLst>
      <p:ext uri="{BB962C8B-B14F-4D97-AF65-F5344CB8AC3E}">
        <p14:creationId xmlns:p14="http://schemas.microsoft.com/office/powerpoint/2010/main" val="2162021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0053" y="1336177"/>
            <a:ext cx="9174549" cy="512935"/>
          </a:xfrm>
          <a:prstGeom prst="rect">
            <a:avLst/>
          </a:prstGeom>
          <a:noFill/>
        </p:spPr>
        <p:txBody>
          <a:bodyPr wrap="square" rtlCol="0">
            <a:spAutoFit/>
          </a:bodyPr>
          <a:lstStyle/>
          <a:p>
            <a:r>
              <a:rPr lang="en-US" sz="2745" dirty="0">
                <a:latin typeface="+mj-lt"/>
              </a:rPr>
              <a:t>It all starts with a weighted sum and a threshold: a Perceptron</a:t>
            </a:r>
            <a:r>
              <a:rPr lang="en-US" sz="2745" dirty="0"/>
              <a:t>.</a:t>
            </a:r>
          </a:p>
        </p:txBody>
      </p:sp>
      <p:grpSp>
        <p:nvGrpSpPr>
          <p:cNvPr id="4" name="Group 3"/>
          <p:cNvGrpSpPr/>
          <p:nvPr/>
        </p:nvGrpSpPr>
        <p:grpSpPr>
          <a:xfrm>
            <a:off x="2287911" y="2240511"/>
            <a:ext cx="2976738" cy="1569660"/>
            <a:chOff x="763370" y="1894494"/>
            <a:chExt cx="2977160" cy="1569882"/>
          </a:xfrm>
        </p:grpSpPr>
        <p:sp>
          <p:nvSpPr>
            <p:cNvPr id="5" name="TextBox 4"/>
            <p:cNvSpPr txBox="1"/>
            <p:nvPr/>
          </p:nvSpPr>
          <p:spPr>
            <a:xfrm>
              <a:off x="1297731" y="1894494"/>
              <a:ext cx="2424790" cy="1569882"/>
            </a:xfrm>
            <a:prstGeom prst="rect">
              <a:avLst/>
            </a:prstGeom>
            <a:noFill/>
          </p:spPr>
          <p:txBody>
            <a:bodyPr wrap="none" rtlCol="0">
              <a:spAutoFit/>
            </a:bodyPr>
            <a:lstStyle/>
            <a:p>
              <a:r>
                <a:rPr lang="en-US" sz="2400" dirty="0">
                  <a:latin typeface="+mj-lt"/>
                </a:rPr>
                <a:t>weight1 </a:t>
              </a:r>
              <a:r>
                <a:rPr lang="en-US" sz="2400" dirty="0">
                  <a:latin typeface="+mj-lt"/>
                  <a:ea typeface="Zapf Dingbats"/>
                  <a:cs typeface="Zapf Dingbats"/>
                  <a:sym typeface="Zapf Dingbats"/>
                </a:rPr>
                <a:t>✖</a:t>
              </a:r>
              <a:r>
                <a:rPr lang="en-US" sz="2400" dirty="0">
                  <a:latin typeface="+mj-lt"/>
                  <a:sym typeface="Zapf Dingbats"/>
                </a:rPr>
                <a:t> input1</a:t>
              </a:r>
            </a:p>
            <a:p>
              <a:r>
                <a:rPr lang="en-US" sz="2400" dirty="0">
                  <a:latin typeface="+mj-lt"/>
                  <a:sym typeface="Zapf Dingbats"/>
                </a:rPr>
                <a:t>weight2 </a:t>
              </a:r>
              <a:r>
                <a:rPr lang="en-US" sz="2400" dirty="0">
                  <a:latin typeface="+mj-lt"/>
                  <a:ea typeface="Zapf Dingbats"/>
                  <a:cs typeface="Zapf Dingbats"/>
                  <a:sym typeface="Zapf Dingbats"/>
                </a:rPr>
                <a:t>✖</a:t>
              </a:r>
              <a:r>
                <a:rPr lang="en-US" sz="2400" dirty="0">
                  <a:latin typeface="+mj-lt"/>
                  <a:sym typeface="Zapf Dingbats"/>
                </a:rPr>
                <a:t> input2</a:t>
              </a:r>
            </a:p>
            <a:p>
              <a:r>
                <a:rPr lang="en-US" sz="2400" dirty="0">
                  <a:latin typeface="+mj-lt"/>
                  <a:sym typeface="Zapf Dingbats"/>
                </a:rPr>
                <a:t>weight3 </a:t>
              </a:r>
              <a:r>
                <a:rPr lang="en-US" sz="2400" dirty="0">
                  <a:latin typeface="+mj-lt"/>
                  <a:ea typeface="Zapf Dingbats"/>
                  <a:cs typeface="Zapf Dingbats"/>
                  <a:sym typeface="Zapf Dingbats"/>
                </a:rPr>
                <a:t>✖ input3</a:t>
              </a:r>
            </a:p>
            <a:p>
              <a:r>
                <a:rPr lang="en-US" sz="2400" dirty="0">
                  <a:latin typeface="+mj-lt"/>
                </a:rPr>
                <a:t>sum</a:t>
              </a:r>
            </a:p>
          </p:txBody>
        </p:sp>
        <p:cxnSp>
          <p:nvCxnSpPr>
            <p:cNvPr id="6" name="Straight Connector 5"/>
            <p:cNvCxnSpPr/>
            <p:nvPr/>
          </p:nvCxnSpPr>
          <p:spPr>
            <a:xfrm>
              <a:off x="1249153" y="3081155"/>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63370" y="2470475"/>
              <a:ext cx="540610" cy="584858"/>
            </a:xfrm>
            <a:prstGeom prst="rect">
              <a:avLst/>
            </a:prstGeom>
            <a:noFill/>
          </p:spPr>
          <p:txBody>
            <a:bodyPr wrap="none" rtlCol="0">
              <a:spAutoFit/>
            </a:bodyPr>
            <a:lstStyle/>
            <a:p>
              <a:r>
                <a:rPr lang="en-US" sz="3200" dirty="0">
                  <a:latin typeface="+mj-lt"/>
                  <a:ea typeface="Zapf Dingbats"/>
                  <a:cs typeface="Zapf Dingbats"/>
                  <a:sym typeface="Zapf Dingbats"/>
                </a:rPr>
                <a:t>✚</a:t>
              </a:r>
              <a:endParaRPr lang="en-US" sz="3200" dirty="0">
                <a:latin typeface="+mj-lt"/>
              </a:endParaRPr>
            </a:p>
          </p:txBody>
        </p:sp>
      </p:grpSp>
      <p:sp>
        <p:nvSpPr>
          <p:cNvPr id="8" name="TextBox 7"/>
          <p:cNvSpPr txBox="1"/>
          <p:nvPr/>
        </p:nvSpPr>
        <p:spPr>
          <a:xfrm>
            <a:off x="6048727" y="2286394"/>
            <a:ext cx="3633046" cy="1200329"/>
          </a:xfrm>
          <a:prstGeom prst="rect">
            <a:avLst/>
          </a:prstGeom>
          <a:noFill/>
        </p:spPr>
        <p:txBody>
          <a:bodyPr wrap="none" rtlCol="0">
            <a:spAutoFit/>
          </a:bodyPr>
          <a:lstStyle/>
          <a:p>
            <a:r>
              <a:rPr lang="en-US" sz="2400" dirty="0">
                <a:latin typeface="+mj-lt"/>
              </a:rPr>
              <a:t>Perceptron:</a:t>
            </a:r>
          </a:p>
          <a:p>
            <a:r>
              <a:rPr lang="en-US" sz="2400" dirty="0">
                <a:latin typeface="+mj-lt"/>
              </a:rPr>
              <a:t>If sum &gt; threshold: output 1</a:t>
            </a:r>
          </a:p>
          <a:p>
            <a:r>
              <a:rPr lang="en-US" sz="2400" dirty="0">
                <a:latin typeface="+mj-lt"/>
              </a:rPr>
              <a:t>Else: output 0</a:t>
            </a:r>
          </a:p>
        </p:txBody>
      </p:sp>
      <p:sp>
        <p:nvSpPr>
          <p:cNvPr id="9" name="TextBox 8"/>
          <p:cNvSpPr txBox="1"/>
          <p:nvPr/>
        </p:nvSpPr>
        <p:spPr>
          <a:xfrm>
            <a:off x="899903" y="3981436"/>
            <a:ext cx="10090711" cy="514756"/>
          </a:xfrm>
          <a:prstGeom prst="rect">
            <a:avLst/>
          </a:prstGeom>
          <a:noFill/>
        </p:spPr>
        <p:txBody>
          <a:bodyPr wrap="none" rtlCol="0">
            <a:spAutoFit/>
          </a:bodyPr>
          <a:lstStyle/>
          <a:p>
            <a:r>
              <a:rPr lang="en-US" sz="2745" dirty="0">
                <a:latin typeface="+mj-lt"/>
              </a:rPr>
              <a:t>Example: The inputs can be your data. Question: Should I buy this car?</a:t>
            </a:r>
          </a:p>
        </p:txBody>
      </p:sp>
      <p:grpSp>
        <p:nvGrpSpPr>
          <p:cNvPr id="10" name="Group 9"/>
          <p:cNvGrpSpPr/>
          <p:nvPr/>
        </p:nvGrpSpPr>
        <p:grpSpPr>
          <a:xfrm>
            <a:off x="2287912" y="4676803"/>
            <a:ext cx="3623977" cy="1569660"/>
            <a:chOff x="770035" y="4676979"/>
            <a:chExt cx="3624491" cy="1569882"/>
          </a:xfrm>
        </p:grpSpPr>
        <p:sp>
          <p:nvSpPr>
            <p:cNvPr id="11" name="TextBox 10"/>
            <p:cNvSpPr txBox="1"/>
            <p:nvPr/>
          </p:nvSpPr>
          <p:spPr>
            <a:xfrm>
              <a:off x="1304396" y="4676979"/>
              <a:ext cx="3090130" cy="1569882"/>
            </a:xfrm>
            <a:prstGeom prst="rect">
              <a:avLst/>
            </a:prstGeom>
            <a:noFill/>
          </p:spPr>
          <p:txBody>
            <a:bodyPr wrap="none" rtlCol="0">
              <a:spAutoFit/>
            </a:bodyPr>
            <a:lstStyle/>
            <a:p>
              <a:r>
                <a:rPr lang="en-US" sz="2400" dirty="0">
                  <a:latin typeface="+mj-lt"/>
                </a:rPr>
                <a:t>0.2 </a:t>
              </a:r>
              <a:r>
                <a:rPr lang="en-US" sz="2400" dirty="0">
                  <a:latin typeface="+mj-lt"/>
                  <a:ea typeface="Zapf Dingbats"/>
                  <a:cs typeface="Zapf Dingbats"/>
                  <a:sym typeface="Zapf Dingbats"/>
                </a:rPr>
                <a:t>✖</a:t>
              </a:r>
              <a:r>
                <a:rPr lang="en-US" sz="2400" dirty="0">
                  <a:latin typeface="+mj-lt"/>
                  <a:sym typeface="Zapf Dingbats"/>
                </a:rPr>
                <a:t> gas mileage</a:t>
              </a:r>
            </a:p>
            <a:p>
              <a:r>
                <a:rPr lang="en-US" sz="2400" dirty="0">
                  <a:latin typeface="+mj-lt"/>
                  <a:sym typeface="Zapf Dingbats"/>
                </a:rPr>
                <a:t>0.3 </a:t>
              </a:r>
              <a:r>
                <a:rPr lang="en-US" sz="2400" dirty="0">
                  <a:latin typeface="+mj-lt"/>
                  <a:ea typeface="Zapf Dingbats"/>
                  <a:cs typeface="Zapf Dingbats"/>
                  <a:sym typeface="Zapf Dingbats"/>
                </a:rPr>
                <a:t>✖</a:t>
              </a:r>
              <a:r>
                <a:rPr lang="en-US" sz="2400" dirty="0">
                  <a:latin typeface="+mj-lt"/>
                  <a:sym typeface="Zapf Dingbats"/>
                </a:rPr>
                <a:t> horsepower</a:t>
              </a:r>
            </a:p>
            <a:p>
              <a:r>
                <a:rPr lang="en-US" sz="2400" dirty="0">
                  <a:latin typeface="+mj-lt"/>
                  <a:sym typeface="Zapf Dingbats"/>
                </a:rPr>
                <a:t>0.5 </a:t>
              </a:r>
              <a:r>
                <a:rPr lang="en-US" sz="2400" dirty="0">
                  <a:latin typeface="+mj-lt"/>
                  <a:ea typeface="Zapf Dingbats"/>
                  <a:cs typeface="Zapf Dingbats"/>
                  <a:sym typeface="Zapf Dingbats"/>
                </a:rPr>
                <a:t>✖ num cup holders</a:t>
              </a:r>
            </a:p>
            <a:p>
              <a:r>
                <a:rPr lang="en-US" sz="2400" dirty="0">
                  <a:latin typeface="+mj-lt"/>
                </a:rPr>
                <a:t>sum</a:t>
              </a:r>
            </a:p>
          </p:txBody>
        </p:sp>
        <p:cxnSp>
          <p:nvCxnSpPr>
            <p:cNvPr id="12" name="Straight Connector 11"/>
            <p:cNvCxnSpPr/>
            <p:nvPr/>
          </p:nvCxnSpPr>
          <p:spPr>
            <a:xfrm>
              <a:off x="1255818" y="5863640"/>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70035" y="5252960"/>
              <a:ext cx="546945" cy="594650"/>
            </a:xfrm>
            <a:prstGeom prst="rect">
              <a:avLst/>
            </a:prstGeom>
            <a:noFill/>
          </p:spPr>
          <p:txBody>
            <a:bodyPr wrap="none" rtlCol="0">
              <a:spAutoFit/>
            </a:bodyPr>
            <a:lstStyle/>
            <a:p>
              <a:r>
                <a:rPr lang="en-US" sz="3200" dirty="0">
                  <a:ea typeface="Zapf Dingbats"/>
                  <a:cs typeface="Zapf Dingbats"/>
                  <a:sym typeface="Zapf Dingbats"/>
                </a:rPr>
                <a:t>✚</a:t>
              </a:r>
              <a:endParaRPr lang="en-US" sz="3200" dirty="0"/>
            </a:p>
          </p:txBody>
        </p:sp>
      </p:grpSp>
      <p:sp>
        <p:nvSpPr>
          <p:cNvPr id="14" name="TextBox 13"/>
          <p:cNvSpPr txBox="1"/>
          <p:nvPr/>
        </p:nvSpPr>
        <p:spPr>
          <a:xfrm>
            <a:off x="6159057" y="4861443"/>
            <a:ext cx="3022302" cy="1200329"/>
          </a:xfrm>
          <a:prstGeom prst="rect">
            <a:avLst/>
          </a:prstGeom>
          <a:noFill/>
        </p:spPr>
        <p:txBody>
          <a:bodyPr wrap="none" rtlCol="0">
            <a:spAutoFit/>
          </a:bodyPr>
          <a:lstStyle/>
          <a:p>
            <a:r>
              <a:rPr lang="en-US" sz="2400" dirty="0">
                <a:latin typeface="+mj-lt"/>
              </a:rPr>
              <a:t>Perceptron:</a:t>
            </a:r>
          </a:p>
          <a:p>
            <a:r>
              <a:rPr lang="en-US" sz="2400" dirty="0">
                <a:latin typeface="+mj-lt"/>
              </a:rPr>
              <a:t>If sum &lt; threshold: buy</a:t>
            </a:r>
          </a:p>
          <a:p>
            <a:r>
              <a:rPr lang="en-US" sz="2400" dirty="0">
                <a:latin typeface="+mj-lt"/>
              </a:rPr>
              <a:t>Else: walk</a:t>
            </a:r>
          </a:p>
        </p:txBody>
      </p:sp>
      <p:sp>
        <p:nvSpPr>
          <p:cNvPr id="15"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Deep Learning Begins With A Linear Function</a:t>
            </a:r>
          </a:p>
        </p:txBody>
      </p:sp>
    </p:spTree>
    <p:extLst>
      <p:ext uri="{BB962C8B-B14F-4D97-AF65-F5344CB8AC3E}">
        <p14:creationId xmlns:p14="http://schemas.microsoft.com/office/powerpoint/2010/main" val="81815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6219" y="1074105"/>
            <a:ext cx="10766919" cy="845624"/>
          </a:xfrm>
          <a:prstGeom prst="rect">
            <a:avLst/>
          </a:prstGeom>
          <a:noFill/>
        </p:spPr>
        <p:txBody>
          <a:bodyPr wrap="square" rtlCol="0">
            <a:spAutoFit/>
          </a:bodyPr>
          <a:lstStyle/>
          <a:p>
            <a:pPr marL="336145" indent="-336145">
              <a:buFont typeface="Arial" panose="020B0604020202020204" pitchFamily="34" charset="0"/>
              <a:buChar char="•"/>
            </a:pPr>
            <a:r>
              <a:rPr lang="en-US" sz="2400" dirty="0">
                <a:latin typeface="+mj-lt"/>
              </a:rPr>
              <a:t>Deep learning comes from chaining these functions together</a:t>
            </a:r>
          </a:p>
          <a:p>
            <a:pPr marL="336145" indent="-336145">
              <a:buFont typeface="Arial" panose="020B0604020202020204" pitchFamily="34" charset="0"/>
              <a:buChar char="•"/>
            </a:pPr>
            <a:r>
              <a:rPr lang="en-US" sz="2400" dirty="0">
                <a:latin typeface="+mj-lt"/>
              </a:rPr>
              <a:t>Chained together, they are called neurons</a:t>
            </a:r>
          </a:p>
        </p:txBody>
      </p:sp>
      <p:grpSp>
        <p:nvGrpSpPr>
          <p:cNvPr id="4" name="Group 3"/>
          <p:cNvGrpSpPr/>
          <p:nvPr/>
        </p:nvGrpSpPr>
        <p:grpSpPr>
          <a:xfrm>
            <a:off x="4519320" y="2399480"/>
            <a:ext cx="3104583" cy="2613317"/>
            <a:chOff x="2906070" y="2160506"/>
            <a:chExt cx="3258277" cy="3161841"/>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6209" y="2675831"/>
              <a:ext cx="2718000" cy="2131192"/>
            </a:xfrm>
            <a:prstGeom prst="rect">
              <a:avLst/>
            </a:prstGeom>
          </p:spPr>
        </p:pic>
        <p:sp>
          <p:nvSpPr>
            <p:cNvPr id="6" name="Oval 5"/>
            <p:cNvSpPr/>
            <p:nvPr/>
          </p:nvSpPr>
          <p:spPr>
            <a:xfrm>
              <a:off x="2906070" y="2160506"/>
              <a:ext cx="3258277" cy="3161841"/>
            </a:xfrm>
            <a:prstGeom prst="ellipse">
              <a:avLst/>
            </a:prstGeom>
            <a:noFill/>
            <a:ln w="25400">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7754844" y="4690142"/>
            <a:ext cx="1869743" cy="646331"/>
          </a:xfrm>
          <a:prstGeom prst="rect">
            <a:avLst/>
          </a:prstGeom>
          <a:noFill/>
        </p:spPr>
        <p:txBody>
          <a:bodyPr wrap="none" rtlCol="0">
            <a:spAutoFit/>
          </a:bodyPr>
          <a:lstStyle/>
          <a:p>
            <a:r>
              <a:rPr lang="en-US" dirty="0">
                <a:latin typeface="+mj-lt"/>
              </a:rPr>
              <a:t>weight3 </a:t>
            </a:r>
            <a:r>
              <a:rPr lang="en-US" dirty="0">
                <a:latin typeface="+mj-lt"/>
                <a:ea typeface="Zapf Dingbats"/>
                <a:cs typeface="Zapf Dingbats"/>
                <a:sym typeface="Zapf Dingbats"/>
              </a:rPr>
              <a:t>✖</a:t>
            </a:r>
            <a:r>
              <a:rPr lang="en-US" dirty="0">
                <a:latin typeface="+mj-lt"/>
                <a:sym typeface="Zapf Dingbats"/>
              </a:rPr>
              <a:t> input3</a:t>
            </a:r>
          </a:p>
          <a:p>
            <a:endParaRPr lang="en-US" dirty="0"/>
          </a:p>
        </p:txBody>
      </p:sp>
      <p:cxnSp>
        <p:nvCxnSpPr>
          <p:cNvPr id="8" name="Straight Connector 7"/>
          <p:cNvCxnSpPr>
            <a:cxnSpLocks/>
          </p:cNvCxnSpPr>
          <p:nvPr/>
        </p:nvCxnSpPr>
        <p:spPr>
          <a:xfrm flipH="1" flipV="1">
            <a:off x="7169248" y="4630085"/>
            <a:ext cx="2019623" cy="2045537"/>
          </a:xfrm>
          <a:prstGeom prst="line">
            <a:avLst/>
          </a:prstGeom>
          <a:ln w="25400">
            <a:solidFill>
              <a:srgbClr val="C84D5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flipH="1" flipV="1">
            <a:off x="6071612" y="5012797"/>
            <a:ext cx="76613" cy="1648587"/>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41243" y="5869966"/>
            <a:ext cx="1869743" cy="646331"/>
          </a:xfrm>
          <a:prstGeom prst="rect">
            <a:avLst/>
          </a:prstGeom>
          <a:noFill/>
        </p:spPr>
        <p:txBody>
          <a:bodyPr wrap="none" rtlCol="0">
            <a:spAutoFit/>
          </a:bodyPr>
          <a:lstStyle/>
          <a:p>
            <a:r>
              <a:rPr lang="en-US" dirty="0">
                <a:latin typeface="+mj-lt"/>
              </a:rPr>
              <a:t>weight2 </a:t>
            </a:r>
            <a:r>
              <a:rPr lang="en-US" dirty="0">
                <a:latin typeface="+mj-lt"/>
                <a:ea typeface="Zapf Dingbats"/>
                <a:cs typeface="Zapf Dingbats"/>
                <a:sym typeface="Zapf Dingbats"/>
              </a:rPr>
              <a:t>✖</a:t>
            </a:r>
            <a:r>
              <a:rPr lang="en-US" dirty="0">
                <a:latin typeface="+mj-lt"/>
                <a:sym typeface="Zapf Dingbats"/>
              </a:rPr>
              <a:t> input2</a:t>
            </a:r>
          </a:p>
          <a:p>
            <a:endParaRPr lang="en-US" dirty="0"/>
          </a:p>
        </p:txBody>
      </p:sp>
      <p:sp>
        <p:nvSpPr>
          <p:cNvPr id="11" name="TextBox 10"/>
          <p:cNvSpPr txBox="1"/>
          <p:nvPr/>
        </p:nvSpPr>
        <p:spPr>
          <a:xfrm>
            <a:off x="2641518" y="4850268"/>
            <a:ext cx="1869743" cy="369332"/>
          </a:xfrm>
          <a:prstGeom prst="rect">
            <a:avLst/>
          </a:prstGeom>
          <a:noFill/>
        </p:spPr>
        <p:txBody>
          <a:bodyPr wrap="none" rtlCol="0">
            <a:spAutoFit/>
          </a:bodyPr>
          <a:lstStyle/>
          <a:p>
            <a:r>
              <a:rPr lang="en-US" dirty="0">
                <a:latin typeface="+mj-lt"/>
              </a:rPr>
              <a:t>weight1 </a:t>
            </a:r>
            <a:r>
              <a:rPr lang="en-US" dirty="0">
                <a:latin typeface="+mj-lt"/>
                <a:ea typeface="Zapf Dingbats"/>
                <a:cs typeface="Zapf Dingbats"/>
                <a:sym typeface="Zapf Dingbats"/>
              </a:rPr>
              <a:t>✖</a:t>
            </a:r>
            <a:r>
              <a:rPr lang="en-US" dirty="0">
                <a:latin typeface="+mj-lt"/>
                <a:sym typeface="Zapf Dingbats"/>
              </a:rPr>
              <a:t> input1</a:t>
            </a:r>
          </a:p>
        </p:txBody>
      </p:sp>
      <p:cxnSp>
        <p:nvCxnSpPr>
          <p:cNvPr id="12" name="Straight Connector 11"/>
          <p:cNvCxnSpPr>
            <a:cxnSpLocks/>
          </p:cNvCxnSpPr>
          <p:nvPr/>
        </p:nvCxnSpPr>
        <p:spPr>
          <a:xfrm flipV="1">
            <a:off x="3274942" y="4630085"/>
            <a:ext cx="1699034" cy="2103881"/>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flipV="1">
            <a:off x="6071611" y="1994104"/>
            <a:ext cx="0" cy="405376"/>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These Little Functions Are Chained Together</a:t>
            </a:r>
          </a:p>
        </p:txBody>
      </p:sp>
    </p:spTree>
    <p:extLst>
      <p:ext uri="{BB962C8B-B14F-4D97-AF65-F5344CB8AC3E}">
        <p14:creationId xmlns:p14="http://schemas.microsoft.com/office/powerpoint/2010/main" val="2863035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041" y="1071899"/>
            <a:ext cx="7142737" cy="428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770"/>
            <a:ext cx="1552355" cy="51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802" y="48106"/>
            <a:ext cx="3047568" cy="202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1"/>
          <p:cNvSpPr txBox="1">
            <a:spLocks noChangeArrowheads="1"/>
          </p:cNvSpPr>
          <p:nvPr/>
        </p:nvSpPr>
        <p:spPr bwMode="auto">
          <a:xfrm>
            <a:off x="3759532" y="1757601"/>
            <a:ext cx="68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W1 </a:t>
            </a:r>
          </a:p>
        </p:txBody>
      </p:sp>
      <p:sp>
        <p:nvSpPr>
          <p:cNvPr id="9222" name="TextBox 35"/>
          <p:cNvSpPr txBox="1">
            <a:spLocks noChangeArrowheads="1"/>
          </p:cNvSpPr>
          <p:nvPr/>
        </p:nvSpPr>
        <p:spPr bwMode="auto">
          <a:xfrm>
            <a:off x="3445252" y="2824250"/>
            <a:ext cx="691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W2</a:t>
            </a:r>
            <a:r>
              <a:rPr lang="en-GB" altLang="en-US" sz="2400" dirty="0"/>
              <a:t> </a:t>
            </a:r>
          </a:p>
        </p:txBody>
      </p:sp>
      <p:sp>
        <p:nvSpPr>
          <p:cNvPr id="9223" name="TextBox 36"/>
          <p:cNvSpPr txBox="1">
            <a:spLocks noChangeArrowheads="1"/>
          </p:cNvSpPr>
          <p:nvPr/>
        </p:nvSpPr>
        <p:spPr bwMode="auto">
          <a:xfrm>
            <a:off x="3442077" y="3971850"/>
            <a:ext cx="691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W3</a:t>
            </a:r>
            <a:r>
              <a:rPr lang="en-GB" altLang="en-US" sz="2400" dirty="0"/>
              <a:t> </a:t>
            </a:r>
          </a:p>
        </p:txBody>
      </p:sp>
      <p:sp>
        <p:nvSpPr>
          <p:cNvPr id="9224" name="TextBox 2"/>
          <p:cNvSpPr txBox="1">
            <a:spLocks noChangeArrowheads="1"/>
          </p:cNvSpPr>
          <p:nvPr/>
        </p:nvSpPr>
        <p:spPr bwMode="auto">
          <a:xfrm>
            <a:off x="5581723" y="2827426"/>
            <a:ext cx="102944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00" b="1" i="1" dirty="0"/>
              <a:t>f</a:t>
            </a:r>
            <a:r>
              <a:rPr lang="en-GB" altLang="en-US" sz="4400" b="1" dirty="0"/>
              <a:t>(</a:t>
            </a:r>
            <a:r>
              <a:rPr lang="en-GB" altLang="en-US" sz="4400" b="1" i="1" dirty="0"/>
              <a:t>x</a:t>
            </a:r>
            <a:r>
              <a:rPr lang="en-GB" altLang="en-US" sz="4400" b="1" dirty="0"/>
              <a:t>)</a:t>
            </a:r>
          </a:p>
        </p:txBody>
      </p:sp>
      <p:sp>
        <p:nvSpPr>
          <p:cNvPr id="9225" name="TextBox 39"/>
          <p:cNvSpPr txBox="1">
            <a:spLocks noChangeArrowheads="1"/>
          </p:cNvSpPr>
          <p:nvPr/>
        </p:nvSpPr>
        <p:spPr bwMode="auto">
          <a:xfrm>
            <a:off x="2013531" y="5124212"/>
            <a:ext cx="572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1.4</a:t>
            </a:r>
          </a:p>
        </p:txBody>
      </p:sp>
      <p:sp>
        <p:nvSpPr>
          <p:cNvPr id="9226" name="TextBox 39"/>
          <p:cNvSpPr txBox="1">
            <a:spLocks noChangeArrowheads="1"/>
          </p:cNvSpPr>
          <p:nvPr/>
        </p:nvSpPr>
        <p:spPr bwMode="auto">
          <a:xfrm>
            <a:off x="2002419" y="2967104"/>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-2.5</a:t>
            </a:r>
          </a:p>
        </p:txBody>
      </p:sp>
      <p:sp>
        <p:nvSpPr>
          <p:cNvPr id="9227" name="TextBox 39"/>
          <p:cNvSpPr txBox="1">
            <a:spLocks noChangeArrowheads="1"/>
          </p:cNvSpPr>
          <p:nvPr/>
        </p:nvSpPr>
        <p:spPr bwMode="auto">
          <a:xfrm>
            <a:off x="2013531" y="841744"/>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-0.06</a:t>
            </a:r>
          </a:p>
        </p:txBody>
      </p:sp>
    </p:spTree>
    <p:extLst>
      <p:ext uri="{BB962C8B-B14F-4D97-AF65-F5344CB8AC3E}">
        <p14:creationId xmlns:p14="http://schemas.microsoft.com/office/powerpoint/2010/main" val="2939798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041" y="1071899"/>
            <a:ext cx="7142737" cy="428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770"/>
            <a:ext cx="1552355" cy="51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802" y="48106"/>
            <a:ext cx="3047568" cy="202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
          <p:cNvSpPr txBox="1">
            <a:spLocks noChangeArrowheads="1"/>
          </p:cNvSpPr>
          <p:nvPr/>
        </p:nvSpPr>
        <p:spPr bwMode="auto">
          <a:xfrm>
            <a:off x="3759532" y="1757601"/>
            <a:ext cx="577321" cy="46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2.7</a:t>
            </a:r>
          </a:p>
        </p:txBody>
      </p:sp>
      <p:sp>
        <p:nvSpPr>
          <p:cNvPr id="10246" name="TextBox 35"/>
          <p:cNvSpPr txBox="1">
            <a:spLocks noChangeArrowheads="1"/>
          </p:cNvSpPr>
          <p:nvPr/>
        </p:nvSpPr>
        <p:spPr bwMode="auto">
          <a:xfrm>
            <a:off x="3445252" y="2824250"/>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-8.6</a:t>
            </a:r>
          </a:p>
        </p:txBody>
      </p:sp>
      <p:sp>
        <p:nvSpPr>
          <p:cNvPr id="10247" name="TextBox 36"/>
          <p:cNvSpPr txBox="1">
            <a:spLocks noChangeArrowheads="1"/>
          </p:cNvSpPr>
          <p:nvPr/>
        </p:nvSpPr>
        <p:spPr bwMode="auto">
          <a:xfrm>
            <a:off x="3442077" y="3971850"/>
            <a:ext cx="891464" cy="46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0.002</a:t>
            </a:r>
          </a:p>
        </p:txBody>
      </p:sp>
      <p:sp>
        <p:nvSpPr>
          <p:cNvPr id="10248" name="TextBox 2"/>
          <p:cNvSpPr txBox="1">
            <a:spLocks noChangeArrowheads="1"/>
          </p:cNvSpPr>
          <p:nvPr/>
        </p:nvSpPr>
        <p:spPr bwMode="auto">
          <a:xfrm>
            <a:off x="5581723" y="2827426"/>
            <a:ext cx="102944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00" b="1" i="1" dirty="0"/>
              <a:t>f</a:t>
            </a:r>
            <a:r>
              <a:rPr lang="en-GB" altLang="en-US" sz="4400" b="1" dirty="0"/>
              <a:t>(</a:t>
            </a:r>
            <a:r>
              <a:rPr lang="en-GB" altLang="en-US" sz="4400" b="1" i="1" dirty="0"/>
              <a:t>x</a:t>
            </a:r>
            <a:r>
              <a:rPr lang="en-GB" altLang="en-US" sz="4400" b="1" dirty="0"/>
              <a:t>)</a:t>
            </a:r>
          </a:p>
        </p:txBody>
      </p:sp>
      <p:sp>
        <p:nvSpPr>
          <p:cNvPr id="10249" name="TextBox 39"/>
          <p:cNvSpPr txBox="1">
            <a:spLocks noChangeArrowheads="1"/>
          </p:cNvSpPr>
          <p:nvPr/>
        </p:nvSpPr>
        <p:spPr bwMode="auto">
          <a:xfrm>
            <a:off x="2013531" y="5124212"/>
            <a:ext cx="572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1.4</a:t>
            </a:r>
          </a:p>
        </p:txBody>
      </p:sp>
      <p:sp>
        <p:nvSpPr>
          <p:cNvPr id="10250" name="TextBox 39"/>
          <p:cNvSpPr txBox="1">
            <a:spLocks noChangeArrowheads="1"/>
          </p:cNvSpPr>
          <p:nvPr/>
        </p:nvSpPr>
        <p:spPr bwMode="auto">
          <a:xfrm>
            <a:off x="2002419" y="2967104"/>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-2.5</a:t>
            </a:r>
          </a:p>
        </p:txBody>
      </p:sp>
      <p:sp>
        <p:nvSpPr>
          <p:cNvPr id="10251" name="TextBox 39"/>
          <p:cNvSpPr txBox="1">
            <a:spLocks noChangeArrowheads="1"/>
          </p:cNvSpPr>
          <p:nvPr/>
        </p:nvSpPr>
        <p:spPr bwMode="auto">
          <a:xfrm>
            <a:off x="2013531" y="841744"/>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-0.06</a:t>
            </a:r>
          </a:p>
        </p:txBody>
      </p:sp>
      <p:sp>
        <p:nvSpPr>
          <p:cNvPr id="10252" name="TextBox 1"/>
          <p:cNvSpPr txBox="1">
            <a:spLocks noChangeArrowheads="1"/>
          </p:cNvSpPr>
          <p:nvPr/>
        </p:nvSpPr>
        <p:spPr bwMode="auto">
          <a:xfrm>
            <a:off x="4746818" y="4102006"/>
            <a:ext cx="5740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x =  -</a:t>
            </a:r>
            <a:r>
              <a:rPr lang="en-GB" altLang="en-US" sz="2400" dirty="0">
                <a:latin typeface="Segoe UI Light" pitchFamily="34" charset="0"/>
                <a:cs typeface="Segoe UI Light" pitchFamily="34" charset="0"/>
              </a:rPr>
              <a:t>0.06×2.7 + 2.5×8.6 + 1.4×0.002  = 21.34 </a:t>
            </a:r>
            <a:endParaRPr lang="en-GB" altLang="en-US" sz="2400" i="1" dirty="0">
              <a:latin typeface="Segoe UI Light" pitchFamily="34" charset="0"/>
              <a:cs typeface="Segoe UI Light" pitchFamily="34" charset="0"/>
            </a:endParaRPr>
          </a:p>
        </p:txBody>
      </p:sp>
    </p:spTree>
    <p:extLst>
      <p:ext uri="{BB962C8B-B14F-4D97-AF65-F5344CB8AC3E}">
        <p14:creationId xmlns:p14="http://schemas.microsoft.com/office/powerpoint/2010/main" val="284543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
          <p:cNvSpPr txBox="1">
            <a:spLocks noChangeArrowheads="1"/>
          </p:cNvSpPr>
          <p:nvPr/>
        </p:nvSpPr>
        <p:spPr bwMode="auto">
          <a:xfrm>
            <a:off x="2083369" y="703651"/>
            <a:ext cx="1372226"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A dataset</a:t>
            </a:r>
          </a:p>
        </p:txBody>
      </p:sp>
    </p:spTree>
    <p:extLst>
      <p:ext uri="{BB962C8B-B14F-4D97-AF65-F5344CB8AC3E}">
        <p14:creationId xmlns:p14="http://schemas.microsoft.com/office/powerpoint/2010/main" val="3620967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1607</TotalTime>
  <Words>1613</Words>
  <Application>Microsoft Macintosh PowerPoint</Application>
  <PresentationFormat>Widescreen</PresentationFormat>
  <Paragraphs>263</Paragraphs>
  <Slides>39</Slides>
  <Notes>9</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ＭＳ Ｐゴシック</vt:lpstr>
      <vt:lpstr>Arial</vt:lpstr>
      <vt:lpstr>Calibri</vt:lpstr>
      <vt:lpstr>Calibri Light</vt:lpstr>
      <vt:lpstr>Cambria Math</vt:lpstr>
      <vt:lpstr>Segoe UI</vt:lpstr>
      <vt:lpstr>Segoe UI Light</vt:lpstr>
      <vt:lpstr>Times New Roman</vt:lpstr>
      <vt:lpstr>Zapf Dingbats</vt:lpstr>
      <vt:lpstr>Office Theme</vt:lpstr>
      <vt:lpstr>Introduction to Neural Networks</vt:lpstr>
      <vt:lpstr>Pretensions to Thinking</vt:lpstr>
      <vt:lpstr>Still just pretending?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Representation</vt:lpstr>
      <vt:lpstr>Choice of Activation</vt:lpstr>
      <vt:lpstr>PowerPoint Presentation</vt:lpstr>
      <vt:lpstr>Rectified Linear Unit (ReLU)</vt:lpstr>
      <vt:lpstr>PowerPoint Presentation</vt:lpstr>
      <vt:lpstr>PowerPoint Presentation</vt:lpstr>
      <vt:lpstr>PowerPoint Presentation</vt:lpstr>
      <vt:lpstr>PowerPoint Presentation</vt:lpstr>
      <vt:lpstr>PowerPoint Presentation</vt:lpstr>
      <vt:lpstr>PowerPoint Presentation</vt:lpstr>
      <vt:lpstr>Learning</vt:lpstr>
      <vt:lpstr>Cost</vt:lpstr>
      <vt:lpstr>Common Cost Functions</vt:lpstr>
      <vt:lpstr>Optimization</vt:lpstr>
      <vt:lpstr>PowerPoint Presentation</vt:lpstr>
      <vt:lpstr>SGD in practice</vt:lpstr>
      <vt:lpstr>SGD for Humans</vt:lpstr>
      <vt:lpstr>Back-Propagation (the backward pass)</vt:lpstr>
      <vt:lpstr>Example with MSE</vt:lpstr>
      <vt:lpstr>Propagation on a Graph</vt:lpstr>
      <vt:lpstr>Computational Graphs</vt:lpstr>
      <vt:lpstr>Regularization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Giovanni Marchetti</dc:creator>
  <cp:lastModifiedBy>Giovanni Marchetti</cp:lastModifiedBy>
  <cp:revision>69</cp:revision>
  <dcterms:created xsi:type="dcterms:W3CDTF">2018-05-09T22:09:59Z</dcterms:created>
  <dcterms:modified xsi:type="dcterms:W3CDTF">2018-09-15T14:15:21Z</dcterms:modified>
</cp:coreProperties>
</file>